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472" r:id="rId2"/>
    <p:sldId id="477" r:id="rId3"/>
    <p:sldId id="260" r:id="rId4"/>
    <p:sldId id="433" r:id="rId5"/>
    <p:sldId id="440" r:id="rId6"/>
    <p:sldId id="442" r:id="rId7"/>
    <p:sldId id="441" r:id="rId8"/>
    <p:sldId id="443" r:id="rId9"/>
    <p:sldId id="470" r:id="rId10"/>
    <p:sldId id="463" r:id="rId11"/>
    <p:sldId id="468" r:id="rId12"/>
    <p:sldId id="467" r:id="rId13"/>
    <p:sldId id="414" r:id="rId14"/>
    <p:sldId id="416" r:id="rId15"/>
    <p:sldId id="469" r:id="rId16"/>
    <p:sldId id="271" r:id="rId17"/>
  </p:sldIdLst>
  <p:sldSz cx="12192000" cy="6858000"/>
  <p:notesSz cx="6858000" cy="9144000"/>
  <p:embeddedFontLst>
    <p:embeddedFont>
      <p:font typeface="Balthazar" panose="020B0604020202020204" charset="0"/>
      <p:regular r:id="rId19"/>
    </p:embeddedFont>
    <p:embeddedFont>
      <p:font typeface="Goudy Old Style" panose="02020502050305020303" pitchFamily="18" charset="0"/>
      <p:regular r:id="rId20"/>
      <p:bold r:id="rId21"/>
      <p:italic r:id="rId22"/>
    </p:embeddedFont>
    <p:embeddedFont>
      <p:font typeface="Montserrat" panose="00000500000000000000" pitchFamily="2" charset="0"/>
      <p:regular r:id="rId23"/>
      <p:bold r:id="rId24"/>
      <p:italic r:id="rId25"/>
      <p:boldItalic r:id="rId26"/>
    </p:embeddedFont>
    <p:embeddedFont>
      <p:font typeface="Pinyon Script" panose="020B0604020202020204" charset="0"/>
      <p:regular r:id="rId27"/>
    </p:embeddedFont>
    <p:embeddedFont>
      <p:font typeface="Sorts Mill Goudy" panose="020B0604020202020204" charset="0"/>
      <p:regular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gdZemyAmRVDdlFLzMKXbkMAhF2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0066"/>
    <a:srgbClr val="FFE7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83" autoAdjust="0"/>
    <p:restoredTop sz="93724" autoAdjust="0"/>
  </p:normalViewPr>
  <p:slideViewPr>
    <p:cSldViewPr snapToGrid="0">
      <p:cViewPr varScale="1">
        <p:scale>
          <a:sx n="79" d="100"/>
          <a:sy n="79" d="100"/>
        </p:scale>
        <p:origin x="60" y="294"/>
      </p:cViewPr>
      <p:guideLst/>
    </p:cSldViewPr>
  </p:slideViewPr>
  <p:notesTextViewPr>
    <p:cViewPr>
      <p:scale>
        <a:sx n="1" d="1"/>
        <a:sy n="1" d="1"/>
      </p:scale>
      <p:origin x="0" y="0"/>
    </p:cViewPr>
  </p:notesTextViewPr>
  <p:sorterViewPr>
    <p:cViewPr>
      <p:scale>
        <a:sx n="100" d="100"/>
        <a:sy n="100" d="100"/>
      </p:scale>
      <p:origin x="0" y="-144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4" name="Google Shape;12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8536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EFCC6-9DF7-48A8-752B-FD477261CD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F58F24A-E398-B120-7634-FBFBFB9753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100AE4B-11F7-9DBA-EB82-C9F2423CF00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BDA098C-CB1C-AA38-9901-08BF6CA5EB8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1357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D345-D1D1-E078-F347-BCCA2EDA38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950FD9-53D5-6130-5E48-722C75F139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1BD88A-30B5-82C7-2960-AD838B4D9F2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9554360-843C-218C-D7DB-10ACD1FCB6A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24240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A7E0B-6E7B-F0AF-0171-5FDA34DA7B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61FBD2-E89F-6BE4-3576-F895AD202D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058C1B2-862F-7F0C-93AE-6CAA72769D3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98CFFA2-3A9F-F402-B137-E1AA214F0B9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111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AEBB2-67E8-8A3A-B7D5-819617891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88D44C-88EC-A1D7-94BC-5CE5608B59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65E2955-E1D2-87A4-A336-37A729824F1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76CC8C3-5B89-2248-7044-B6E58729958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0505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5"/>
        <p:cNvGrpSpPr/>
        <p:nvPr/>
      </p:nvGrpSpPr>
      <p:grpSpPr>
        <a:xfrm>
          <a:off x="0" y="0"/>
          <a:ext cx="0" cy="0"/>
          <a:chOff x="0" y="0"/>
          <a:chExt cx="0" cy="0"/>
        </a:xfrm>
      </p:grpSpPr>
      <p:sp>
        <p:nvSpPr>
          <p:cNvPr id="16" name="Google Shape;1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3"/>
        <p:cNvGrpSpPr/>
        <p:nvPr/>
      </p:nvGrpSpPr>
      <p:grpSpPr>
        <a:xfrm>
          <a:off x="0" y="0"/>
          <a:ext cx="0" cy="0"/>
          <a:chOff x="0" y="0"/>
          <a:chExt cx="0" cy="0"/>
        </a:xfrm>
      </p:grpSpPr>
      <p:sp>
        <p:nvSpPr>
          <p:cNvPr id="34" name="Google Shape;3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4"/>
        <p:cNvGrpSpPr/>
        <p:nvPr/>
      </p:nvGrpSpPr>
      <p:grpSpPr>
        <a:xfrm>
          <a:off x="0" y="0"/>
          <a:ext cx="0" cy="0"/>
          <a:chOff x="0" y="0"/>
          <a:chExt cx="0" cy="0"/>
        </a:xfrm>
      </p:grpSpPr>
      <p:sp>
        <p:nvSpPr>
          <p:cNvPr id="55" name="Google Shape;5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6"/>
          <p:cNvSpPr>
            <a:spLocks noGrp="1"/>
          </p:cNvSpPr>
          <p:nvPr>
            <p:ph type="pic" idx="2"/>
          </p:nvPr>
        </p:nvSpPr>
        <p:spPr>
          <a:xfrm>
            <a:off x="5183188" y="987425"/>
            <a:ext cx="6172200" cy="4873625"/>
          </a:xfrm>
          <a:prstGeom prst="rect">
            <a:avLst/>
          </a:prstGeom>
          <a:noFill/>
          <a:ln>
            <a:noFill/>
          </a:ln>
        </p:spPr>
      </p:sp>
      <p:sp>
        <p:nvSpPr>
          <p:cNvPr id="68" name="Google Shape;68;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23F4F"/>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hibiscusmexicaine.com/"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hibiscusmexicaine.com/"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hyperlink" Target="https://hibiscusmexicaine.com/2022/08/17/fiesta-barcelonnette-2022/" TargetMode="External"/><Relationship Id="rId1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3.png"/><Relationship Id="rId17" Type="http://schemas.openxmlformats.org/officeDocument/2006/relationships/hyperlink" Target="https://hibiscusmexicaine.com/2024/08/16/barcelonnette-2024/" TargetMode="External"/><Relationship Id="rId2" Type="http://schemas.openxmlformats.org/officeDocument/2006/relationships/hyperlink" Target="https://hibiscusmexicaine.com/2018/08/15/gracias-barcelonnette/" TargetMode="External"/><Relationship Id="rId16" Type="http://schemas.openxmlformats.org/officeDocument/2006/relationships/image" Target="../media/image25.png"/><Relationship Id="rId20"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hyperlink" Target="https://hibiscusmexicaine.com/2020/08/23/fetes-latino-mexicaines-2020/" TargetMode="External"/><Relationship Id="rId11" Type="http://schemas.openxmlformats.org/officeDocument/2006/relationships/hyperlink" Target="https://hibiscusmexicaine.com/2021/08/17/barcelonnette-2021/" TargetMode="External"/><Relationship Id="rId5" Type="http://schemas.openxmlformats.org/officeDocument/2006/relationships/image" Target="../media/image20.png"/><Relationship Id="rId15" Type="http://schemas.openxmlformats.org/officeDocument/2006/relationships/hyperlink" Target="https://hibiscusmexicaine.com/2022/10/31/dia-de-muertos-barcelonnette-2022/" TargetMode="External"/><Relationship Id="rId10" Type="http://schemas.openxmlformats.org/officeDocument/2006/relationships/image" Target="../media/image22.png"/><Relationship Id="rId19" Type="http://schemas.openxmlformats.org/officeDocument/2006/relationships/hyperlink" Target="https://hibiscusmexicaine.com/2024/07/19/tour-de-france-ubaye-2024/" TargetMode="External"/><Relationship Id="rId4" Type="http://schemas.openxmlformats.org/officeDocument/2006/relationships/hyperlink" Target="https://hibiscusmexicaine.com/2019/08/17/fetes-latino-mexicaine-2019/" TargetMode="External"/><Relationship Id="rId9" Type="http://schemas.openxmlformats.org/officeDocument/2006/relationships/hyperlink" Target="https://hibiscusmexicaine.com/2021/10/31/dia-de-muertos-2021/" TargetMode="External"/><Relationship Id="rId1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2.png"/><Relationship Id="rId2" Type="http://schemas.openxmlformats.org/officeDocument/2006/relationships/hyperlink" Target="https://hibiscusmexicaine.com/2017/11/01/dia-de-muertos-clermont-ferrand-2/" TargetMode="External"/><Relationship Id="rId1" Type="http://schemas.openxmlformats.org/officeDocument/2006/relationships/slideLayout" Target="../slideLayouts/slideLayout1.xml"/><Relationship Id="rId6" Type="http://schemas.openxmlformats.org/officeDocument/2006/relationships/hyperlink" Target="https://hibiscusmexicaine.com/2019/09/26/fete-dia-de-muertos-3/" TargetMode="External"/><Relationship Id="rId11" Type="http://schemas.openxmlformats.org/officeDocument/2006/relationships/hyperlink" Target="https://hibiscusmexicaine.com/2023/11/03/dia-de-muertos-2023/" TargetMode="External"/><Relationship Id="rId5" Type="http://schemas.openxmlformats.org/officeDocument/2006/relationships/image" Target="../media/image29.png"/><Relationship Id="rId10" Type="http://schemas.openxmlformats.org/officeDocument/2006/relationships/image" Target="../media/image31.png"/><Relationship Id="rId4" Type="http://schemas.openxmlformats.org/officeDocument/2006/relationships/hyperlink" Target="https://hibiscusmexicaine.com/2018/11/06/fete-dia-de-muertos/" TargetMode="External"/><Relationship Id="rId9" Type="http://schemas.openxmlformats.org/officeDocument/2006/relationships/hyperlink" Target="https://hibiscusmexicaine.com/2022/11/04/4eme-fete-des-morts-clermont-ferrand/" TargetMode="External"/></Relationships>
</file>

<file path=ppt/slides/_rels/slide15.xml.rels><?xml version="1.0" encoding="UTF-8" standalone="yes"?>
<Relationships xmlns="http://schemas.openxmlformats.org/package/2006/relationships"><Relationship Id="rId13" Type="http://schemas.openxmlformats.org/officeDocument/2006/relationships/hyperlink" Target="https://hibiscusmexicaine.com/2021/07/09/la-vecindad-a-loon-plage/" TargetMode="External"/><Relationship Id="rId18" Type="http://schemas.openxmlformats.org/officeDocument/2006/relationships/image" Target="../media/image40.png"/><Relationship Id="rId26" Type="http://schemas.openxmlformats.org/officeDocument/2006/relationships/image" Target="../media/image44.png"/><Relationship Id="rId39" Type="http://schemas.openxmlformats.org/officeDocument/2006/relationships/image" Target="../media/image51.png"/><Relationship Id="rId21" Type="http://schemas.openxmlformats.org/officeDocument/2006/relationships/hyperlink" Target="https://hibiscusmexicaine.com/2023/05/29/foire-de-gap/" TargetMode="External"/><Relationship Id="rId34" Type="http://schemas.openxmlformats.org/officeDocument/2006/relationships/image" Target="../media/image48.png"/><Relationship Id="rId42" Type="http://schemas.openxmlformats.org/officeDocument/2006/relationships/image" Target="../media/image52.png"/><Relationship Id="rId7" Type="http://schemas.openxmlformats.org/officeDocument/2006/relationships/image" Target="../media/image35.png"/><Relationship Id="rId2" Type="http://schemas.openxmlformats.org/officeDocument/2006/relationships/hyperlink" Target="https://hibiscusmexicaine.com/2018/07/10/festival-tequila-martel/" TargetMode="External"/><Relationship Id="rId16" Type="http://schemas.openxmlformats.org/officeDocument/2006/relationships/image" Target="../media/image39.png"/><Relationship Id="rId20" Type="http://schemas.openxmlformats.org/officeDocument/2006/relationships/image" Target="../media/image41.png"/><Relationship Id="rId29" Type="http://schemas.openxmlformats.org/officeDocument/2006/relationships/hyperlink" Target="https://hibiscusmexicaine.com/2025/11/25/sabor-a-mexico-a-paris/" TargetMode="External"/><Relationship Id="rId41" Type="http://schemas.openxmlformats.org/officeDocument/2006/relationships/hyperlink" Target="https://hibiscusmexicaine.com/2026/09/07/viva-mexico-carmela-bar/" TargetMode="External"/><Relationship Id="rId1" Type="http://schemas.openxmlformats.org/officeDocument/2006/relationships/slideLayout" Target="../slideLayouts/slideLayout1.xml"/><Relationship Id="rId6" Type="http://schemas.openxmlformats.org/officeDocument/2006/relationships/hyperlink" Target="https://hibiscusmexicaine.com/2018/12/11/viva-mexico-cinema/" TargetMode="External"/><Relationship Id="rId11" Type="http://schemas.openxmlformats.org/officeDocument/2006/relationships/image" Target="../media/image37.png"/><Relationship Id="rId24" Type="http://schemas.openxmlformats.org/officeDocument/2006/relationships/image" Target="../media/image43.png"/><Relationship Id="rId32" Type="http://schemas.openxmlformats.org/officeDocument/2006/relationships/image" Target="../media/image47.png"/><Relationship Id="rId37" Type="http://schemas.openxmlformats.org/officeDocument/2006/relationships/hyperlink" Target="https://hibiscusmexicaine.com/2025/08/29/residence-culinaire-a-belle-ile-en-mer-rencontre-entre-bretagne-et-mexique/" TargetMode="External"/><Relationship Id="rId40" Type="http://schemas.openxmlformats.org/officeDocument/2006/relationships/hyperlink" Target="https://hibiscusmexicaine.com/2025/12/02/sainte-barbe-des-pompiers-de-riom-une-immersion-au-coeur-du-dia-de-muertos/" TargetMode="External"/><Relationship Id="rId5" Type="http://schemas.openxmlformats.org/officeDocument/2006/relationships/image" Target="../media/image34.png"/><Relationship Id="rId15" Type="http://schemas.openxmlformats.org/officeDocument/2006/relationships/hyperlink" Target="https://hibiscusmexicaine.com/2022/01/18/matrimoine-culinaire/" TargetMode="External"/><Relationship Id="rId23" Type="http://schemas.openxmlformats.org/officeDocument/2006/relationships/hyperlink" Target="https://hibiscusmexicaine.com/2024/09/30/mariage-chateau-de-birot/" TargetMode="External"/><Relationship Id="rId28" Type="http://schemas.openxmlformats.org/officeDocument/2006/relationships/image" Target="../media/image45.png"/><Relationship Id="rId36" Type="http://schemas.openxmlformats.org/officeDocument/2006/relationships/image" Target="../media/image49.png"/><Relationship Id="rId10" Type="http://schemas.openxmlformats.org/officeDocument/2006/relationships/hyperlink" Target="https://hibiscusmexicaine.com/2019/08/16/atelier-writers-2019/" TargetMode="External"/><Relationship Id="rId19" Type="http://schemas.openxmlformats.org/officeDocument/2006/relationships/hyperlink" Target="https://hibiscusmexicaine.com/2022/03/18/litterature-et-voyage-auvergne/" TargetMode="External"/><Relationship Id="rId31" Type="http://schemas.openxmlformats.org/officeDocument/2006/relationships/hyperlink" Target="https://hibiscusmexicaine.com/2025/09/23/festival-chile-en-nogada-au-pre-du-puy/" TargetMode="External"/><Relationship Id="rId4" Type="http://schemas.openxmlformats.org/officeDocument/2006/relationships/hyperlink" Target="https://hibiscusmexicaine.com/2018/06/14/chateau-les-bardons/" TargetMode="External"/><Relationship Id="rId9" Type="http://schemas.openxmlformats.org/officeDocument/2006/relationships/image" Target="../media/image36.png"/><Relationship Id="rId14" Type="http://schemas.openxmlformats.org/officeDocument/2006/relationships/image" Target="../media/image38.png"/><Relationship Id="rId22" Type="http://schemas.openxmlformats.org/officeDocument/2006/relationships/image" Target="../media/image42.png"/><Relationship Id="rId27" Type="http://schemas.openxmlformats.org/officeDocument/2006/relationships/hyperlink" Target="https://hibiscusmexicaine.com/2026/01/28/fitur-2026-inspiration-mexique/" TargetMode="External"/><Relationship Id="rId30" Type="http://schemas.openxmlformats.org/officeDocument/2006/relationships/image" Target="../media/image46.png"/><Relationship Id="rId35" Type="http://schemas.openxmlformats.org/officeDocument/2006/relationships/hyperlink" Target="https://hibiscusmexicaine.com/2025/11/16/16-novembre-journee-nationale-de-la-gastronomie-mexicaine/" TargetMode="External"/><Relationship Id="rId8" Type="http://schemas.openxmlformats.org/officeDocument/2006/relationships/hyperlink" Target="https://hibiscusmexicaine.com/2019/12/09/festival-viva-mexico-2019/" TargetMode="External"/><Relationship Id="rId3" Type="http://schemas.openxmlformats.org/officeDocument/2006/relationships/image" Target="../media/image33.png"/><Relationship Id="rId12" Type="http://schemas.openxmlformats.org/officeDocument/2006/relationships/image" Target="../media/image5.jpeg"/><Relationship Id="rId17" Type="http://schemas.openxmlformats.org/officeDocument/2006/relationships/hyperlink" Target="https://hibiscusmexicaine.com/2022/07/05/la-vecindad-2022/" TargetMode="External"/><Relationship Id="rId25" Type="http://schemas.openxmlformats.org/officeDocument/2006/relationships/hyperlink" Target="https://hibiscusmexicaine.com/2026/03/10/salon-des-voyages-2026/" TargetMode="External"/><Relationship Id="rId33" Type="http://schemas.openxmlformats.org/officeDocument/2006/relationships/hyperlink" Target="https://hibiscusmexicaine.com/2025/05/30/las-mamacitas-a-lhonneur-au-pre-du-puy/" TargetMode="External"/><Relationship Id="rId38"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jpeg"/><Relationship Id="rId7" Type="http://schemas.openxmlformats.org/officeDocument/2006/relationships/hyperlink" Target="https://www.google.com/search?gs_ssp=eJzj4tVP1zc0zDA1TyspN0oyYLRSNagwMU8zS0lLNkm1TEw2SDJIsjKoMDWyMEpONjdKNjY1TE0zMfeSyVHPyEzKLE4uLVZILs0szsxLVchNrchMTgSyABJeGmg&amp;q=l%27hibiscus+cuisine+mexicaine&amp;rlz=1C1CHBF_frFR902FR902&amp;oq=L%27%27Hibiscus+cuisine+me&amp;aqs=chrome.1.69i57j46i13i175i199.11448j0j7&amp;sourceid=chrome&amp;ie=UTF-8#lrd=0x47f6dfc4e9ac0b0b:0x5282cc72c351ef47,1,,,"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hyperlink" Target="https://www.instagram.com/hibiscusmexicaine/" TargetMode="External"/><Relationship Id="rId10" Type="http://schemas.openxmlformats.org/officeDocument/2006/relationships/image" Target="../media/image55.png"/><Relationship Id="rId4" Type="http://schemas.openxmlformats.org/officeDocument/2006/relationships/hyperlink" Target="http://www.hibiscusmexicaine.com/" TargetMode="External"/><Relationship Id="rId9" Type="http://schemas.openxmlformats.org/officeDocument/2006/relationships/hyperlink" Target="https://www.linkedin.com/in/patriciagardu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intérieur, vase, mur, personne&#10;&#10;Le contenu généré par l’IA peut être incorrect.">
            <a:extLst>
              <a:ext uri="{FF2B5EF4-FFF2-40B4-BE49-F238E27FC236}">
                <a16:creationId xmlns:a16="http://schemas.microsoft.com/office/drawing/2014/main" id="{24A69F07-0462-F4CC-9B1C-79A90756596D}"/>
              </a:ext>
            </a:extLst>
          </p:cNvPr>
          <p:cNvPicPr>
            <a:picLocks noChangeAspect="1"/>
          </p:cNvPicPr>
          <p:nvPr/>
        </p:nvPicPr>
        <p:blipFill>
          <a:blip r:embed="rId2"/>
          <a:srcRect l="10037" r="280"/>
          <a:stretch>
            <a:fillRect/>
          </a:stretch>
        </p:blipFill>
        <p:spPr>
          <a:xfrm>
            <a:off x="6103027" y="10"/>
            <a:ext cx="6088971" cy="6857990"/>
          </a:xfrm>
          <a:prstGeom prst="rect">
            <a:avLst/>
          </a:prstGeom>
        </p:spPr>
      </p:pic>
      <p:sp>
        <p:nvSpPr>
          <p:cNvPr id="6" name="Espace réservé du contenu 2">
            <a:extLst>
              <a:ext uri="{FF2B5EF4-FFF2-40B4-BE49-F238E27FC236}">
                <a16:creationId xmlns:a16="http://schemas.microsoft.com/office/drawing/2014/main" id="{38E192BA-1BB5-641D-07E3-DE422F23B5B2}"/>
              </a:ext>
            </a:extLst>
          </p:cNvPr>
          <p:cNvSpPr>
            <a:spLocks noGrp="1"/>
          </p:cNvSpPr>
          <p:nvPr>
            <p:ph idx="1"/>
          </p:nvPr>
        </p:nvSpPr>
        <p:spPr>
          <a:xfrm>
            <a:off x="723192" y="2660568"/>
            <a:ext cx="5152471" cy="4164814"/>
          </a:xfrm>
        </p:spPr>
        <p:txBody>
          <a:bodyPr anchor="ctr">
            <a:normAutofit/>
          </a:bodyPr>
          <a:lstStyle/>
          <a:p>
            <a:pPr marL="0" indent="0">
              <a:buNone/>
            </a:pPr>
            <a:endParaRPr lang="fr-FR" sz="1000" b="1" dirty="0">
              <a:latin typeface="Goudy Old Style" panose="02020502050305020303" pitchFamily="18" charset="0"/>
            </a:endParaRPr>
          </a:p>
          <a:p>
            <a:pPr marL="0" indent="0" algn="just">
              <a:buNone/>
            </a:pPr>
            <a:endParaRPr lang="fr-FR" sz="1400" dirty="0">
              <a:solidFill>
                <a:schemeClr val="bg1"/>
              </a:solidFill>
              <a:latin typeface="Calibri CORPS"/>
            </a:endParaRPr>
          </a:p>
        </p:txBody>
      </p:sp>
      <p:sp>
        <p:nvSpPr>
          <p:cNvPr id="2" name="Google Shape;89;p15">
            <a:extLst>
              <a:ext uri="{FF2B5EF4-FFF2-40B4-BE49-F238E27FC236}">
                <a16:creationId xmlns:a16="http://schemas.microsoft.com/office/drawing/2014/main" id="{32DF597A-5C61-DB64-355D-9A7871F01FC3}"/>
              </a:ext>
            </a:extLst>
          </p:cNvPr>
          <p:cNvSpPr txBox="1">
            <a:spLocks/>
          </p:cNvSpPr>
          <p:nvPr/>
        </p:nvSpPr>
        <p:spPr>
          <a:xfrm>
            <a:off x="80775" y="2124643"/>
            <a:ext cx="5908570" cy="42292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spcBef>
                <a:spcPts val="0"/>
              </a:spcBef>
              <a:buNone/>
            </a:pPr>
            <a:endParaRPr lang="fr-FR" sz="1800" i="1" dirty="0"/>
          </a:p>
          <a:p>
            <a:pPr marL="114300" indent="0" algn="ctr">
              <a:buNone/>
            </a:pPr>
            <a:r>
              <a:rPr lang="fr-FR" sz="2400" dirty="0">
                <a:solidFill>
                  <a:schemeClr val="bg1"/>
                </a:solidFill>
              </a:rPr>
              <a:t>Faire découvrir le Mexique par sa cuisine, créer des passerelles entre les cultures et transmettre une gastronomie vivante, généreuse et contemporaine.</a:t>
            </a:r>
          </a:p>
          <a:p>
            <a:pPr algn="ctr"/>
            <a:endParaRPr lang="fr-FR" sz="2400" b="1" dirty="0">
              <a:solidFill>
                <a:schemeClr val="bg1"/>
              </a:solidFill>
            </a:endParaRPr>
          </a:p>
          <a:p>
            <a:pPr marL="114300" indent="0" algn="ctr">
              <a:buNone/>
            </a:pPr>
            <a:endParaRPr lang="fr-FR" sz="2400" b="1" dirty="0">
              <a:solidFill>
                <a:schemeClr val="bg1"/>
              </a:solidFill>
            </a:endParaRPr>
          </a:p>
          <a:p>
            <a:pPr marL="114300" indent="0" algn="ctr">
              <a:buNone/>
            </a:pPr>
            <a:r>
              <a:rPr lang="fr-FR" sz="2400" dirty="0">
                <a:solidFill>
                  <a:schemeClr val="bg1"/>
                </a:solidFill>
              </a:rPr>
              <a:t>France • Europe • International</a:t>
            </a:r>
          </a:p>
          <a:p>
            <a:pPr marL="114300" indent="0" algn="just">
              <a:spcBef>
                <a:spcPts val="0"/>
              </a:spcBef>
              <a:buNone/>
            </a:pPr>
            <a:endParaRPr lang="fr-FR" sz="1800" i="1" dirty="0"/>
          </a:p>
        </p:txBody>
      </p:sp>
      <p:sp>
        <p:nvSpPr>
          <p:cNvPr id="4" name="ZoneTexte 3">
            <a:extLst>
              <a:ext uri="{FF2B5EF4-FFF2-40B4-BE49-F238E27FC236}">
                <a16:creationId xmlns:a16="http://schemas.microsoft.com/office/drawing/2014/main" id="{74302B07-1834-6B2A-0675-C2A48AC0C951}"/>
              </a:ext>
            </a:extLst>
          </p:cNvPr>
          <p:cNvSpPr txBox="1"/>
          <p:nvPr/>
        </p:nvSpPr>
        <p:spPr>
          <a:xfrm>
            <a:off x="187464" y="813267"/>
            <a:ext cx="5695191" cy="861774"/>
          </a:xfrm>
          <a:prstGeom prst="rect">
            <a:avLst/>
          </a:prstGeom>
          <a:noFill/>
        </p:spPr>
        <p:txBody>
          <a:bodyPr wrap="square">
            <a:spAutoFit/>
          </a:bodyPr>
          <a:lstStyle/>
          <a:p>
            <a:pPr algn="ctr"/>
            <a:r>
              <a:rPr lang="fr-FR" sz="3200" b="1" dirty="0">
                <a:solidFill>
                  <a:srgbClr val="FF3399"/>
                </a:solidFill>
                <a:latin typeface="Balthazar"/>
                <a:sym typeface="Balthazar"/>
              </a:rPr>
              <a:t>¡Hola! Je suis Patricia Garduño</a:t>
            </a:r>
          </a:p>
          <a:p>
            <a:pPr algn="ctr"/>
            <a:r>
              <a:rPr lang="fr-FR" sz="1800" i="1" dirty="0">
                <a:solidFill>
                  <a:srgbClr val="FF3399"/>
                </a:solidFill>
              </a:rPr>
              <a:t>Fondatrice &amp; Cheffe – L’Hibiscus, Cuisine Mexicaine</a:t>
            </a:r>
          </a:p>
        </p:txBody>
      </p:sp>
      <p:pic>
        <p:nvPicPr>
          <p:cNvPr id="11" name="Image 10">
            <a:hlinkClick r:id="rId3"/>
            <a:extLst>
              <a:ext uri="{FF2B5EF4-FFF2-40B4-BE49-F238E27FC236}">
                <a16:creationId xmlns:a16="http://schemas.microsoft.com/office/drawing/2014/main" id="{76EC4CF1-D6A1-33CE-CF87-0FF3CF9EABF2}"/>
              </a:ext>
            </a:extLst>
          </p:cNvPr>
          <p:cNvPicPr>
            <a:picLocks noChangeAspect="1"/>
          </p:cNvPicPr>
          <p:nvPr/>
        </p:nvPicPr>
        <p:blipFill>
          <a:blip r:embed="rId4"/>
          <a:stretch>
            <a:fillRect/>
          </a:stretch>
        </p:blipFill>
        <p:spPr>
          <a:xfrm>
            <a:off x="11012696" y="197621"/>
            <a:ext cx="785521" cy="1046533"/>
          </a:xfrm>
          <a:prstGeom prst="rect">
            <a:avLst/>
          </a:prstGeom>
        </p:spPr>
      </p:pic>
    </p:spTree>
    <p:extLst>
      <p:ext uri="{BB962C8B-B14F-4D97-AF65-F5344CB8AC3E}">
        <p14:creationId xmlns:p14="http://schemas.microsoft.com/office/powerpoint/2010/main" val="1297432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57F7039B-EC79-7543-41A2-FFBB86E95280}"/>
              </a:ext>
            </a:extLst>
          </p:cNvPr>
          <p:cNvSpPr txBox="1"/>
          <p:nvPr/>
        </p:nvSpPr>
        <p:spPr>
          <a:xfrm>
            <a:off x="315889" y="0"/>
            <a:ext cx="6569004" cy="106639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kern="1200" dirty="0">
                <a:solidFill>
                  <a:srgbClr val="FF3399"/>
                </a:solidFill>
                <a:latin typeface="+mj-lt"/>
                <a:ea typeface="+mj-ea"/>
                <a:cs typeface="+mj-cs"/>
                <a:sym typeface="Balthazar"/>
              </a:rPr>
              <a:t>Du </a:t>
            </a:r>
            <a:r>
              <a:rPr lang="en-US" sz="2400" b="1" kern="1200" dirty="0" err="1">
                <a:solidFill>
                  <a:srgbClr val="FF3399"/>
                </a:solidFill>
                <a:latin typeface="+mj-lt"/>
                <a:ea typeface="+mj-ea"/>
                <a:cs typeface="+mj-cs"/>
                <a:sym typeface="Balthazar"/>
              </a:rPr>
              <a:t>Mexique</a:t>
            </a:r>
            <a:r>
              <a:rPr lang="en-US" sz="2400" b="1" kern="1200" dirty="0">
                <a:solidFill>
                  <a:srgbClr val="FF3399"/>
                </a:solidFill>
                <a:latin typeface="+mj-lt"/>
                <a:ea typeface="+mj-ea"/>
                <a:cs typeface="+mj-cs"/>
                <a:sym typeface="Balthazar"/>
              </a:rPr>
              <a:t> à </a:t>
            </a:r>
            <a:r>
              <a:rPr lang="en-US" sz="2400" b="1" kern="1200" dirty="0" err="1">
                <a:solidFill>
                  <a:srgbClr val="FF3399"/>
                </a:solidFill>
                <a:latin typeface="+mj-lt"/>
                <a:ea typeface="+mj-ea"/>
                <a:cs typeface="+mj-cs"/>
                <a:sym typeface="Balthazar"/>
              </a:rPr>
              <a:t>l’Auvergne</a:t>
            </a:r>
            <a:r>
              <a:rPr lang="en-US" sz="2400" b="1" kern="1200" dirty="0">
                <a:solidFill>
                  <a:srgbClr val="FF3399"/>
                </a:solidFill>
                <a:latin typeface="+mj-lt"/>
                <a:ea typeface="+mj-ea"/>
                <a:cs typeface="+mj-cs"/>
                <a:sym typeface="Balthazar"/>
              </a:rPr>
              <a:t>, un </a:t>
            </a:r>
            <a:r>
              <a:rPr lang="en-US" sz="2400" b="1" kern="1200" dirty="0" err="1">
                <a:solidFill>
                  <a:srgbClr val="FF3399"/>
                </a:solidFill>
                <a:latin typeface="+mj-lt"/>
                <a:ea typeface="+mj-ea"/>
                <a:cs typeface="+mj-cs"/>
                <a:sym typeface="Balthazar"/>
              </a:rPr>
              <a:t>parcours</a:t>
            </a:r>
            <a:endParaRPr lang="en-US" sz="2400" b="1" kern="1200" dirty="0">
              <a:solidFill>
                <a:srgbClr val="FF3399"/>
              </a:solidFill>
              <a:latin typeface="+mj-lt"/>
              <a:ea typeface="+mj-ea"/>
              <a:cs typeface="+mj-cs"/>
              <a:sym typeface="Balthazar"/>
            </a:endParaRPr>
          </a:p>
          <a:p>
            <a:pPr>
              <a:lnSpc>
                <a:spcPct val="90000"/>
              </a:lnSpc>
              <a:spcBef>
                <a:spcPct val="0"/>
              </a:spcBef>
              <a:spcAft>
                <a:spcPts val="600"/>
              </a:spcAft>
            </a:pPr>
            <a:r>
              <a:rPr lang="en-US" sz="2400" b="1" kern="1200" dirty="0">
                <a:solidFill>
                  <a:srgbClr val="FF3399"/>
                </a:solidFill>
                <a:latin typeface="+mj-lt"/>
                <a:ea typeface="+mj-ea"/>
                <a:cs typeface="+mj-cs"/>
                <a:sym typeface="Balthazar"/>
              </a:rPr>
              <a:t>entre cultures et </a:t>
            </a:r>
            <a:r>
              <a:rPr lang="en-US" sz="2400" b="1" kern="1200" dirty="0" err="1">
                <a:solidFill>
                  <a:srgbClr val="FF3399"/>
                </a:solidFill>
                <a:latin typeface="+mj-lt"/>
                <a:ea typeface="+mj-ea"/>
                <a:cs typeface="+mj-cs"/>
                <a:sym typeface="Balthazar"/>
              </a:rPr>
              <a:t>gastronomie</a:t>
            </a:r>
            <a:endParaRPr lang="en-US" sz="2400" kern="1200" dirty="0">
              <a:solidFill>
                <a:srgbClr val="FF3399"/>
              </a:solidFill>
              <a:latin typeface="+mj-lt"/>
              <a:ea typeface="+mj-ea"/>
              <a:cs typeface="+mj-cs"/>
            </a:endParaRPr>
          </a:p>
        </p:txBody>
      </p:sp>
      <p:sp>
        <p:nvSpPr>
          <p:cNvPr id="12" name="ZoneTexte 11">
            <a:extLst>
              <a:ext uri="{FF2B5EF4-FFF2-40B4-BE49-F238E27FC236}">
                <a16:creationId xmlns:a16="http://schemas.microsoft.com/office/drawing/2014/main" id="{D946C5EF-05DC-6703-E9F7-44C04F3BFD06}"/>
              </a:ext>
            </a:extLst>
          </p:cNvPr>
          <p:cNvSpPr txBox="1"/>
          <p:nvPr/>
        </p:nvSpPr>
        <p:spPr>
          <a:xfrm>
            <a:off x="315889" y="1135785"/>
            <a:ext cx="6768790" cy="5722215"/>
          </a:xfrm>
          <a:prstGeom prst="rect">
            <a:avLst/>
          </a:prstGeom>
          <a:solidFill>
            <a:schemeClr val="bg2">
              <a:lumMod val="75000"/>
            </a:schemeClr>
          </a:solidFill>
        </p:spPr>
        <p:txBody>
          <a:bodyPr vert="horz" lIns="91440" tIns="45720" rIns="91440" bIns="45720" rtlCol="0" anchor="t">
            <a:normAutofit fontScale="85000" lnSpcReduction="20000"/>
          </a:bodyPr>
          <a:lstStyle/>
          <a:p>
            <a:pPr>
              <a:lnSpc>
                <a:spcPct val="120000"/>
              </a:lnSpc>
            </a:pPr>
            <a:r>
              <a:rPr lang="en-US" sz="1800" kern="1200" dirty="0">
                <a:solidFill>
                  <a:schemeClr val="bg1"/>
                </a:solidFill>
                <a:latin typeface="+mn-lt"/>
                <a:ea typeface="+mn-ea"/>
                <a:cs typeface="+mn-cs"/>
              </a:rPr>
              <a:t>Née à Mexico et </a:t>
            </a:r>
            <a:r>
              <a:rPr lang="en-US" sz="1800" kern="1200" dirty="0" err="1">
                <a:solidFill>
                  <a:schemeClr val="bg1"/>
                </a:solidFill>
                <a:latin typeface="+mn-lt"/>
                <a:ea typeface="+mn-ea"/>
                <a:cs typeface="+mn-cs"/>
              </a:rPr>
              <a:t>installée</a:t>
            </a:r>
            <a:r>
              <a:rPr lang="en-US" sz="1800" kern="1200" dirty="0">
                <a:solidFill>
                  <a:schemeClr val="bg1"/>
                </a:solidFill>
                <a:latin typeface="+mn-lt"/>
                <a:ea typeface="+mn-ea"/>
                <a:cs typeface="+mn-cs"/>
              </a:rPr>
              <a:t> en Auvergne, </a:t>
            </a:r>
            <a:r>
              <a:rPr lang="en-US" sz="1800" kern="1200" dirty="0" err="1">
                <a:solidFill>
                  <a:schemeClr val="bg1"/>
                </a:solidFill>
                <a:latin typeface="+mn-lt"/>
                <a:ea typeface="+mn-ea"/>
                <a:cs typeface="+mn-cs"/>
              </a:rPr>
              <a:t>j’ai</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construit</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mon</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parcours</a:t>
            </a:r>
            <a:r>
              <a:rPr lang="en-US" sz="1800" kern="1200" dirty="0">
                <a:solidFill>
                  <a:schemeClr val="bg1"/>
                </a:solidFill>
                <a:latin typeface="+mn-lt"/>
                <a:ea typeface="+mn-ea"/>
                <a:cs typeface="+mn-cs"/>
              </a:rPr>
              <a:t> entre </a:t>
            </a:r>
            <a:r>
              <a:rPr lang="en-US" sz="1800" kern="1200" dirty="0" err="1">
                <a:solidFill>
                  <a:schemeClr val="bg1"/>
                </a:solidFill>
                <a:latin typeface="+mn-lt"/>
                <a:ea typeface="+mn-ea"/>
                <a:cs typeface="+mn-cs"/>
              </a:rPr>
              <a:t>plusieurs</a:t>
            </a:r>
            <a:r>
              <a:rPr lang="en-US" sz="1800" kern="1200" dirty="0">
                <a:solidFill>
                  <a:schemeClr val="bg1"/>
                </a:solidFill>
                <a:latin typeface="+mn-lt"/>
                <a:ea typeface="+mn-ea"/>
                <a:cs typeface="+mn-cs"/>
              </a:rPr>
              <a:t> pays, cultures et </a:t>
            </a:r>
            <a:r>
              <a:rPr lang="en-US" sz="1800" kern="1200" dirty="0" err="1">
                <a:solidFill>
                  <a:schemeClr val="bg1"/>
                </a:solidFill>
                <a:latin typeface="+mn-lt"/>
                <a:ea typeface="+mn-ea"/>
                <a:cs typeface="+mn-cs"/>
              </a:rPr>
              <a:t>univers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professionnels</a:t>
            </a:r>
            <a:r>
              <a:rPr lang="en-US" sz="1800" kern="1200" dirty="0">
                <a:solidFill>
                  <a:schemeClr val="bg1"/>
                </a:solidFill>
                <a:latin typeface="+mn-lt"/>
                <a:ea typeface="+mn-ea"/>
                <a:cs typeface="+mn-cs"/>
              </a:rPr>
              <a:t>.</a:t>
            </a:r>
          </a:p>
          <a:p>
            <a:pPr>
              <a:lnSpc>
                <a:spcPct val="120000"/>
              </a:lnSpc>
            </a:pPr>
            <a:endParaRPr lang="en-US" sz="1800" kern="1200" dirty="0">
              <a:solidFill>
                <a:schemeClr val="bg1"/>
              </a:solidFill>
              <a:latin typeface="+mn-lt"/>
              <a:ea typeface="+mn-ea"/>
              <a:cs typeface="+mn-cs"/>
            </a:endParaRPr>
          </a:p>
          <a:p>
            <a:pPr>
              <a:lnSpc>
                <a:spcPct val="120000"/>
              </a:lnSpc>
            </a:pPr>
            <a:r>
              <a:rPr lang="en-US" sz="1800" kern="1200" dirty="0">
                <a:solidFill>
                  <a:schemeClr val="bg1"/>
                </a:solidFill>
                <a:latin typeface="+mn-lt"/>
                <a:ea typeface="+mn-ea"/>
                <a:cs typeface="+mn-cs"/>
              </a:rPr>
              <a:t>Après </a:t>
            </a:r>
            <a:r>
              <a:rPr lang="en-US" sz="1800" kern="1200" dirty="0" err="1">
                <a:solidFill>
                  <a:schemeClr val="bg1"/>
                </a:solidFill>
                <a:latin typeface="+mn-lt"/>
                <a:ea typeface="+mn-ea"/>
                <a:cs typeface="+mn-cs"/>
              </a:rPr>
              <a:t>une</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carrière</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internationale</a:t>
            </a:r>
            <a:r>
              <a:rPr lang="en-US" sz="1800" kern="1200" dirty="0">
                <a:solidFill>
                  <a:schemeClr val="bg1"/>
                </a:solidFill>
                <a:latin typeface="+mn-lt"/>
                <a:ea typeface="+mn-ea"/>
                <a:cs typeface="+mn-cs"/>
              </a:rPr>
              <a:t> dans le </a:t>
            </a:r>
            <a:r>
              <a:rPr lang="en-US" sz="1800" kern="1200" dirty="0" err="1">
                <a:solidFill>
                  <a:schemeClr val="bg1"/>
                </a:solidFill>
                <a:latin typeface="+mn-lt"/>
                <a:ea typeface="+mn-ea"/>
                <a:cs typeface="+mn-cs"/>
              </a:rPr>
              <a:t>développement</a:t>
            </a:r>
            <a:r>
              <a:rPr lang="en-US" sz="1800" kern="1200" dirty="0">
                <a:solidFill>
                  <a:schemeClr val="bg1"/>
                </a:solidFill>
                <a:latin typeface="+mn-lt"/>
                <a:ea typeface="+mn-ea"/>
                <a:cs typeface="+mn-cs"/>
              </a:rPr>
              <a:t> commercial, ma formation à </a:t>
            </a:r>
            <a:r>
              <a:rPr lang="en-US" sz="1800" kern="1200" dirty="0" err="1">
                <a:solidFill>
                  <a:schemeClr val="bg1"/>
                </a:solidFill>
                <a:latin typeface="+mn-lt"/>
                <a:ea typeface="+mn-ea"/>
                <a:cs typeface="+mn-cs"/>
              </a:rPr>
              <a:t>l’Institut</a:t>
            </a:r>
            <a:r>
              <a:rPr lang="en-US" sz="1800" kern="1200" dirty="0">
                <a:solidFill>
                  <a:schemeClr val="bg1"/>
                </a:solidFill>
                <a:latin typeface="+mn-lt"/>
                <a:ea typeface="+mn-ea"/>
                <a:cs typeface="+mn-cs"/>
              </a:rPr>
              <a:t> Paul Bocuse </a:t>
            </a:r>
            <a:r>
              <a:rPr lang="en-US" sz="1800" kern="1200" dirty="0" err="1">
                <a:solidFill>
                  <a:schemeClr val="bg1"/>
                </a:solidFill>
                <a:latin typeface="+mn-lt"/>
                <a:ea typeface="+mn-ea"/>
                <a:cs typeface="+mn-cs"/>
              </a:rPr>
              <a:t>m’a</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permis</a:t>
            </a:r>
            <a:r>
              <a:rPr lang="en-US" sz="1800" kern="1200" dirty="0">
                <a:solidFill>
                  <a:schemeClr val="bg1"/>
                </a:solidFill>
                <a:latin typeface="+mn-lt"/>
                <a:ea typeface="+mn-ea"/>
                <a:cs typeface="+mn-cs"/>
              </a:rPr>
              <a:t> de </a:t>
            </a:r>
            <a:r>
              <a:rPr lang="en-US" sz="1800" kern="1200" dirty="0" err="1">
                <a:solidFill>
                  <a:schemeClr val="bg1"/>
                </a:solidFill>
                <a:latin typeface="+mn-lt"/>
                <a:ea typeface="+mn-ea"/>
                <a:cs typeface="+mn-cs"/>
              </a:rPr>
              <a:t>réunir</a:t>
            </a:r>
            <a:r>
              <a:rPr lang="en-US" sz="1800" kern="1200" dirty="0">
                <a:solidFill>
                  <a:schemeClr val="bg1"/>
                </a:solidFill>
                <a:latin typeface="+mn-lt"/>
                <a:ea typeface="+mn-ea"/>
                <a:cs typeface="+mn-cs"/>
              </a:rPr>
              <a:t> deux dimensions qui me </a:t>
            </a:r>
            <a:r>
              <a:rPr lang="en-US" sz="1800" kern="1200" dirty="0" err="1">
                <a:solidFill>
                  <a:schemeClr val="bg1"/>
                </a:solidFill>
                <a:latin typeface="+mn-lt"/>
                <a:ea typeface="+mn-ea"/>
                <a:cs typeface="+mn-cs"/>
              </a:rPr>
              <a:t>tiennent</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particulièrement</a:t>
            </a:r>
            <a:r>
              <a:rPr lang="en-US" sz="1800" kern="1200" dirty="0">
                <a:solidFill>
                  <a:schemeClr val="bg1"/>
                </a:solidFill>
                <a:latin typeface="+mn-lt"/>
                <a:ea typeface="+mn-ea"/>
                <a:cs typeface="+mn-cs"/>
              </a:rPr>
              <a:t> à </a:t>
            </a:r>
            <a:r>
              <a:rPr lang="en-US" sz="1800" kern="1200" dirty="0" err="1">
                <a:solidFill>
                  <a:schemeClr val="bg1"/>
                </a:solidFill>
                <a:latin typeface="+mn-lt"/>
                <a:ea typeface="+mn-ea"/>
                <a:cs typeface="+mn-cs"/>
              </a:rPr>
              <a:t>cœur</a:t>
            </a:r>
            <a:r>
              <a:rPr lang="en-US" sz="1800" kern="1200" dirty="0">
                <a:solidFill>
                  <a:schemeClr val="bg1"/>
                </a:solidFill>
                <a:latin typeface="+mn-lt"/>
                <a:ea typeface="+mn-ea"/>
                <a:cs typeface="+mn-cs"/>
              </a:rPr>
              <a:t> : </a:t>
            </a:r>
            <a:r>
              <a:rPr lang="en-US" sz="1800" b="1" kern="1200" dirty="0">
                <a:solidFill>
                  <a:schemeClr val="bg1"/>
                </a:solidFill>
                <a:latin typeface="+mn-lt"/>
                <a:ea typeface="+mn-ea"/>
                <a:cs typeface="+mn-cs"/>
              </a:rPr>
              <a:t>la transmission de la richesse de la </a:t>
            </a:r>
            <a:r>
              <a:rPr lang="en-US" sz="1800" b="1" kern="1200" dirty="0" err="1">
                <a:solidFill>
                  <a:schemeClr val="bg1"/>
                </a:solidFill>
                <a:latin typeface="+mn-lt"/>
                <a:ea typeface="+mn-ea"/>
                <a:cs typeface="+mn-cs"/>
              </a:rPr>
              <a:t>gastronomie</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mexicaine</a:t>
            </a:r>
            <a:r>
              <a:rPr lang="en-US" sz="1800" b="1" kern="1200" dirty="0">
                <a:solidFill>
                  <a:schemeClr val="bg1"/>
                </a:solidFill>
                <a:latin typeface="+mn-lt"/>
                <a:ea typeface="+mn-ea"/>
                <a:cs typeface="+mn-cs"/>
              </a:rPr>
              <a:t> et la </a:t>
            </a:r>
            <a:r>
              <a:rPr lang="en-US" sz="1800" b="1" kern="1200" dirty="0" err="1">
                <a:solidFill>
                  <a:schemeClr val="bg1"/>
                </a:solidFill>
                <a:latin typeface="+mn-lt"/>
                <a:ea typeface="+mn-ea"/>
                <a:cs typeface="+mn-cs"/>
              </a:rPr>
              <a:t>création</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d’expériences</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culinaires</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porteuses</a:t>
            </a:r>
            <a:r>
              <a:rPr lang="en-US" sz="1800" b="1" kern="1200" dirty="0">
                <a:solidFill>
                  <a:schemeClr val="bg1"/>
                </a:solidFill>
                <a:latin typeface="+mn-lt"/>
                <a:ea typeface="+mn-ea"/>
                <a:cs typeface="+mn-cs"/>
              </a:rPr>
              <a:t> de </a:t>
            </a:r>
            <a:r>
              <a:rPr lang="en-US" sz="1800" b="1" kern="1200" dirty="0" err="1">
                <a:solidFill>
                  <a:schemeClr val="bg1"/>
                </a:solidFill>
                <a:latin typeface="+mn-lt"/>
                <a:ea typeface="+mn-ea"/>
                <a:cs typeface="+mn-cs"/>
              </a:rPr>
              <a:t>sens</a:t>
            </a:r>
            <a:r>
              <a:rPr lang="en-US" sz="1800" kern="1200" dirty="0" err="1">
                <a:solidFill>
                  <a:schemeClr val="bg1"/>
                </a:solidFill>
                <a:latin typeface="+mn-lt"/>
                <a:ea typeface="+mn-ea"/>
                <a:cs typeface="+mn-cs"/>
              </a:rPr>
              <a:t>.</a:t>
            </a:r>
            <a:endParaRPr lang="en-US" sz="1800" kern="1200" dirty="0">
              <a:solidFill>
                <a:schemeClr val="bg1"/>
              </a:solidFill>
              <a:latin typeface="+mn-lt"/>
              <a:ea typeface="+mn-ea"/>
              <a:cs typeface="+mn-cs"/>
            </a:endParaRPr>
          </a:p>
          <a:p>
            <a:pPr indent="-228600">
              <a:lnSpc>
                <a:spcPct val="120000"/>
              </a:lnSpc>
              <a:buFont typeface="Arial" panose="020B0604020202020204" pitchFamily="34" charset="0"/>
              <a:buChar char="•"/>
            </a:pPr>
            <a:endParaRPr lang="en-US" sz="1800" kern="1200" dirty="0">
              <a:solidFill>
                <a:schemeClr val="bg1"/>
              </a:solidFill>
              <a:latin typeface="+mn-lt"/>
              <a:ea typeface="+mn-ea"/>
              <a:cs typeface="+mn-cs"/>
            </a:endParaRPr>
          </a:p>
          <a:p>
            <a:pPr>
              <a:lnSpc>
                <a:spcPct val="120000"/>
              </a:lnSpc>
            </a:pPr>
            <a:r>
              <a:rPr lang="en-US" sz="1800" kern="1200" dirty="0" err="1">
                <a:solidFill>
                  <a:schemeClr val="bg1"/>
                </a:solidFill>
                <a:latin typeface="+mn-lt"/>
                <a:ea typeface="+mn-ea"/>
                <a:cs typeface="+mn-cs"/>
              </a:rPr>
              <a:t>C’est</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ainsi</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qu’est</a:t>
            </a:r>
            <a:r>
              <a:rPr lang="en-US" sz="1800" kern="1200" dirty="0">
                <a:solidFill>
                  <a:schemeClr val="bg1"/>
                </a:solidFill>
                <a:latin typeface="+mn-lt"/>
                <a:ea typeface="+mn-ea"/>
                <a:cs typeface="+mn-cs"/>
              </a:rPr>
              <a:t> né </a:t>
            </a:r>
            <a:r>
              <a:rPr lang="en-US" sz="1800" b="1" kern="1200" dirty="0" err="1">
                <a:solidFill>
                  <a:schemeClr val="bg1"/>
                </a:solidFill>
                <a:latin typeface="+mn-lt"/>
                <a:ea typeface="+mn-ea"/>
                <a:cs typeface="+mn-cs"/>
                <a:hlinkClick r:id="rId2">
                  <a:extLst>
                    <a:ext uri="{A12FA001-AC4F-418D-AE19-62706E023703}">
                      <ahyp:hlinkClr xmlns:ahyp="http://schemas.microsoft.com/office/drawing/2018/hyperlinkcolor" val="tx"/>
                    </a:ext>
                  </a:extLst>
                </a:hlinkClick>
              </a:rPr>
              <a:t>L’Hibiscus</a:t>
            </a:r>
            <a:r>
              <a:rPr lang="en-US" sz="1800" b="1" kern="1200" dirty="0">
                <a:solidFill>
                  <a:schemeClr val="bg1"/>
                </a:solidFill>
                <a:latin typeface="+mn-lt"/>
                <a:ea typeface="+mn-ea"/>
                <a:cs typeface="+mn-cs"/>
                <a:hlinkClick r:id="rId2">
                  <a:extLst>
                    <a:ext uri="{A12FA001-AC4F-418D-AE19-62706E023703}">
                      <ahyp:hlinkClr xmlns:ahyp="http://schemas.microsoft.com/office/drawing/2018/hyperlinkcolor" val="tx"/>
                    </a:ext>
                  </a:extLst>
                </a:hlinkClick>
              </a:rPr>
              <a:t> – Cuisine </a:t>
            </a:r>
            <a:r>
              <a:rPr lang="en-US" sz="1800" b="1" kern="1200" dirty="0" err="1">
                <a:solidFill>
                  <a:schemeClr val="bg1"/>
                </a:solidFill>
                <a:latin typeface="+mn-lt"/>
                <a:ea typeface="+mn-ea"/>
                <a:cs typeface="+mn-cs"/>
                <a:hlinkClick r:id="rId2">
                  <a:extLst>
                    <a:ext uri="{A12FA001-AC4F-418D-AE19-62706E023703}">
                      <ahyp:hlinkClr xmlns:ahyp="http://schemas.microsoft.com/office/drawing/2018/hyperlinkcolor" val="tx"/>
                    </a:ext>
                  </a:extLst>
                </a:hlinkClick>
              </a:rPr>
              <a:t>Mexicaine</a:t>
            </a:r>
            <a:r>
              <a:rPr lang="en-US" sz="1800" b="1" kern="1200" dirty="0">
                <a:solidFill>
                  <a:schemeClr val="bg1"/>
                </a:solidFill>
                <a:latin typeface="+mn-lt"/>
                <a:ea typeface="+mn-ea"/>
                <a:cs typeface="+mn-cs"/>
                <a:hlinkClick r:id="rId2">
                  <a:extLst>
                    <a:ext uri="{A12FA001-AC4F-418D-AE19-62706E023703}">
                      <ahyp:hlinkClr xmlns:ahyp="http://schemas.microsoft.com/office/drawing/2018/hyperlinkcolor" val="tx"/>
                    </a:ext>
                  </a:extLst>
                </a:hlinkClick>
              </a:rPr>
              <a:t> </a:t>
            </a:r>
            <a:r>
              <a:rPr lang="en-US" sz="1800" kern="1200" dirty="0">
                <a:solidFill>
                  <a:schemeClr val="bg1"/>
                </a:solidFill>
                <a:latin typeface="+mn-lt"/>
                <a:ea typeface="+mn-ea"/>
                <a:cs typeface="+mn-cs"/>
              </a:rPr>
              <a:t>et </a:t>
            </a:r>
            <a:r>
              <a:rPr lang="en-US" sz="1800" kern="1200" dirty="0" err="1">
                <a:solidFill>
                  <a:schemeClr val="bg1"/>
                </a:solidFill>
                <a:latin typeface="+mn-lt"/>
                <a:ea typeface="+mn-ea"/>
                <a:cs typeface="+mn-cs"/>
              </a:rPr>
              <a:t>depuis</a:t>
            </a:r>
            <a:r>
              <a:rPr lang="en-US" sz="1800" kern="1200" dirty="0">
                <a:solidFill>
                  <a:schemeClr val="bg1"/>
                </a:solidFill>
                <a:latin typeface="+mn-lt"/>
                <a:ea typeface="+mn-ea"/>
                <a:cs typeface="+mn-cs"/>
              </a:rPr>
              <a:t> 2017, je </a:t>
            </a:r>
            <a:r>
              <a:rPr lang="en-US" sz="1800" kern="1200" dirty="0" err="1">
                <a:solidFill>
                  <a:schemeClr val="bg1"/>
                </a:solidFill>
                <a:latin typeface="+mn-lt"/>
                <a:ea typeface="+mn-ea"/>
                <a:cs typeface="+mn-cs"/>
              </a:rPr>
              <a:t>fais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rayonner</a:t>
            </a:r>
            <a:r>
              <a:rPr lang="en-US" sz="1800" kern="1200" dirty="0">
                <a:solidFill>
                  <a:schemeClr val="bg1"/>
                </a:solidFill>
                <a:latin typeface="+mn-lt"/>
                <a:ea typeface="+mn-ea"/>
                <a:cs typeface="+mn-cs"/>
              </a:rPr>
              <a:t> la </a:t>
            </a:r>
            <a:r>
              <a:rPr lang="en-US" sz="1800" kern="1200" dirty="0" err="1">
                <a:solidFill>
                  <a:schemeClr val="bg1"/>
                </a:solidFill>
                <a:latin typeface="+mn-lt"/>
                <a:ea typeface="+mn-ea"/>
                <a:cs typeface="+mn-cs"/>
              </a:rPr>
              <a:t>gastronomie</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mexicaine</a:t>
            </a:r>
            <a:r>
              <a:rPr lang="en-US" sz="1800" kern="1200" dirty="0">
                <a:solidFill>
                  <a:schemeClr val="bg1"/>
                </a:solidFill>
                <a:latin typeface="+mn-lt"/>
                <a:ea typeface="+mn-ea"/>
                <a:cs typeface="+mn-cs"/>
              </a:rPr>
              <a:t> à travers </a:t>
            </a:r>
            <a:r>
              <a:rPr lang="en-US" sz="1800" b="1" kern="1200" dirty="0">
                <a:solidFill>
                  <a:schemeClr val="bg1"/>
                </a:solidFill>
                <a:latin typeface="+mn-lt"/>
                <a:ea typeface="+mn-ea"/>
                <a:cs typeface="+mn-cs"/>
              </a:rPr>
              <a:t>des </a:t>
            </a:r>
            <a:r>
              <a:rPr lang="en-US" sz="1800" b="1" kern="1200" dirty="0" err="1">
                <a:solidFill>
                  <a:schemeClr val="bg1"/>
                </a:solidFill>
                <a:latin typeface="+mn-lt"/>
                <a:ea typeface="+mn-ea"/>
                <a:cs typeface="+mn-cs"/>
              </a:rPr>
              <a:t>expériences</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culinaires</a:t>
            </a:r>
            <a:r>
              <a:rPr lang="en-US" sz="1800" b="1" kern="1200" dirty="0">
                <a:solidFill>
                  <a:schemeClr val="bg1"/>
                </a:solidFill>
                <a:latin typeface="+mn-lt"/>
                <a:ea typeface="+mn-ea"/>
                <a:cs typeface="+mn-cs"/>
              </a:rPr>
              <a:t> et </a:t>
            </a:r>
            <a:r>
              <a:rPr lang="en-US" sz="1800" b="1" kern="1200" dirty="0" err="1">
                <a:solidFill>
                  <a:schemeClr val="bg1"/>
                </a:solidFill>
                <a:latin typeface="+mn-lt"/>
                <a:ea typeface="+mn-ea"/>
                <a:cs typeface="+mn-cs"/>
              </a:rPr>
              <a:t>culturelles</a:t>
            </a:r>
            <a:r>
              <a:rPr lang="en-US" sz="1800" b="1" kern="1200" dirty="0">
                <a:solidFill>
                  <a:schemeClr val="bg1"/>
                </a:solidFill>
                <a:latin typeface="+mn-lt"/>
                <a:ea typeface="+mn-ea"/>
                <a:cs typeface="+mn-cs"/>
              </a:rPr>
              <a:t> qui font dialoguer tradition, transmission et </a:t>
            </a:r>
            <a:r>
              <a:rPr lang="en-US" sz="1800" b="1" kern="1200" dirty="0" err="1">
                <a:solidFill>
                  <a:schemeClr val="bg1"/>
                </a:solidFill>
                <a:latin typeface="+mn-lt"/>
                <a:ea typeface="+mn-ea"/>
                <a:cs typeface="+mn-cs"/>
              </a:rPr>
              <a:t>créativité</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contemporaine</a:t>
            </a:r>
            <a:r>
              <a:rPr lang="en-US" sz="1800" b="1" kern="1200" dirty="0">
                <a:solidFill>
                  <a:schemeClr val="bg1"/>
                </a:solidFill>
                <a:latin typeface="+mn-lt"/>
                <a:ea typeface="+mn-ea"/>
                <a:cs typeface="+mn-cs"/>
              </a:rPr>
              <a:t> </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événements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repas</a:t>
            </a:r>
            <a:r>
              <a:rPr lang="en-US" sz="1800" kern="1200" dirty="0">
                <a:solidFill>
                  <a:schemeClr val="bg1"/>
                </a:solidFill>
                <a:latin typeface="+mn-lt"/>
                <a:ea typeface="+mn-ea"/>
                <a:cs typeface="+mn-cs"/>
              </a:rPr>
              <a:t>, ateliers, masterclass, collaborations avec des chefs et </a:t>
            </a:r>
            <a:r>
              <a:rPr lang="en-US" sz="1800" kern="1200" dirty="0" err="1">
                <a:solidFill>
                  <a:schemeClr val="bg1"/>
                </a:solidFill>
                <a:latin typeface="+mn-lt"/>
                <a:ea typeface="+mn-ea"/>
                <a:cs typeface="+mn-cs"/>
              </a:rPr>
              <a:t>accompagnement</a:t>
            </a:r>
            <a:r>
              <a:rPr lang="en-US" sz="1800" kern="1200" dirty="0">
                <a:solidFill>
                  <a:schemeClr val="bg1"/>
                </a:solidFill>
                <a:latin typeface="+mn-lt"/>
                <a:ea typeface="+mn-ea"/>
                <a:cs typeface="+mn-cs"/>
              </a:rPr>
              <a:t> de </a:t>
            </a:r>
            <a:r>
              <a:rPr lang="en-US" sz="1800" kern="1200" dirty="0" err="1">
                <a:solidFill>
                  <a:schemeClr val="bg1"/>
                </a:solidFill>
                <a:latin typeface="+mn-lt"/>
                <a:ea typeface="+mn-ea"/>
                <a:cs typeface="+mn-cs"/>
              </a:rPr>
              <a:t>professionnels</a:t>
            </a:r>
            <a:r>
              <a:rPr lang="en-US" sz="1800" kern="1200" dirty="0">
                <a:solidFill>
                  <a:schemeClr val="bg1"/>
                </a:solidFill>
                <a:latin typeface="+mn-lt"/>
                <a:ea typeface="+mn-ea"/>
                <a:cs typeface="+mn-cs"/>
              </a:rPr>
              <a:t>.</a:t>
            </a:r>
          </a:p>
          <a:p>
            <a:pPr>
              <a:lnSpc>
                <a:spcPct val="120000"/>
              </a:lnSpc>
            </a:pPr>
            <a:endParaRPr lang="en-US" sz="1800" kern="1200" dirty="0">
              <a:solidFill>
                <a:schemeClr val="bg1"/>
              </a:solidFill>
              <a:latin typeface="+mn-lt"/>
              <a:ea typeface="+mn-ea"/>
              <a:cs typeface="+mn-cs"/>
            </a:endParaRPr>
          </a:p>
          <a:p>
            <a:pPr>
              <a:lnSpc>
                <a:spcPct val="120000"/>
              </a:lnSpc>
            </a:pPr>
            <a:r>
              <a:rPr lang="en-US" sz="1800" kern="1200" dirty="0">
                <a:solidFill>
                  <a:schemeClr val="bg1"/>
                </a:solidFill>
                <a:latin typeface="+mn-lt"/>
                <a:ea typeface="+mn-ea"/>
                <a:cs typeface="+mn-cs"/>
              </a:rPr>
              <a:t>Plus </a:t>
            </a:r>
            <a:r>
              <a:rPr lang="en-US" sz="1800" kern="1200" dirty="0" err="1">
                <a:solidFill>
                  <a:schemeClr val="bg1"/>
                </a:solidFill>
                <a:latin typeface="+mn-lt"/>
                <a:ea typeface="+mn-ea"/>
                <a:cs typeface="+mn-cs"/>
              </a:rPr>
              <a:t>d’une</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centaine</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d’animations</a:t>
            </a:r>
            <a:r>
              <a:rPr lang="en-US" sz="1800" kern="1200" dirty="0">
                <a:solidFill>
                  <a:schemeClr val="bg1"/>
                </a:solidFill>
                <a:latin typeface="+mn-lt"/>
                <a:ea typeface="+mn-ea"/>
                <a:cs typeface="+mn-cs"/>
              </a:rPr>
              <a:t> et </a:t>
            </a:r>
            <a:r>
              <a:rPr lang="en-US" sz="1800" kern="1200" dirty="0" err="1">
                <a:solidFill>
                  <a:schemeClr val="bg1"/>
                </a:solidFill>
                <a:latin typeface="+mn-lt"/>
                <a:ea typeface="+mn-ea"/>
                <a:cs typeface="+mn-cs"/>
              </a:rPr>
              <a:t>d’expériences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ont</a:t>
            </a:r>
            <a:r>
              <a:rPr lang="en-US" sz="1800" kern="1200" dirty="0">
                <a:solidFill>
                  <a:schemeClr val="bg1"/>
                </a:solidFill>
                <a:latin typeface="+mn-lt"/>
                <a:ea typeface="+mn-ea"/>
                <a:cs typeface="+mn-cs"/>
              </a:rPr>
              <a:t> déjà </a:t>
            </a:r>
            <a:r>
              <a:rPr lang="en-US" sz="1800" kern="1200" dirty="0" err="1">
                <a:solidFill>
                  <a:schemeClr val="bg1"/>
                </a:solidFill>
                <a:latin typeface="+mn-lt"/>
                <a:ea typeface="+mn-ea"/>
                <a:cs typeface="+mn-cs"/>
              </a:rPr>
              <a:t>été</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réalisées</a:t>
            </a:r>
            <a:r>
              <a:rPr lang="en-US" sz="1800" kern="1200" dirty="0">
                <a:solidFill>
                  <a:schemeClr val="bg1"/>
                </a:solidFill>
                <a:latin typeface="+mn-lt"/>
                <a:ea typeface="+mn-ea"/>
                <a:cs typeface="+mn-cs"/>
              </a:rPr>
              <a:t> en France, </a:t>
            </a:r>
            <a:r>
              <a:rPr lang="en-US" sz="1800" kern="1200" dirty="0" err="1">
                <a:solidFill>
                  <a:schemeClr val="bg1"/>
                </a:solidFill>
                <a:latin typeface="+mn-lt"/>
                <a:ea typeface="+mn-ea"/>
                <a:cs typeface="+mn-cs"/>
              </a:rPr>
              <a:t>notamment</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autour</a:t>
            </a:r>
            <a:r>
              <a:rPr lang="en-US" sz="1800" kern="1200" dirty="0">
                <a:solidFill>
                  <a:schemeClr val="bg1"/>
                </a:solidFill>
                <a:latin typeface="+mn-lt"/>
                <a:ea typeface="+mn-ea"/>
                <a:cs typeface="+mn-cs"/>
              </a:rPr>
              <a:t> du Día de Muertos, </a:t>
            </a:r>
            <a:r>
              <a:rPr lang="en-US" sz="1800" kern="1200" dirty="0" err="1">
                <a:solidFill>
                  <a:schemeClr val="bg1"/>
                </a:solidFill>
                <a:latin typeface="+mn-lt"/>
                <a:ea typeface="+mn-ea"/>
                <a:cs typeface="+mn-cs"/>
              </a:rPr>
              <a:t>mais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aussi</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lors</a:t>
            </a:r>
            <a:r>
              <a:rPr lang="en-US" sz="1800" kern="1200" dirty="0">
                <a:solidFill>
                  <a:schemeClr val="bg1"/>
                </a:solidFill>
                <a:latin typeface="+mn-lt"/>
                <a:ea typeface="+mn-ea"/>
                <a:cs typeface="+mn-cs"/>
              </a:rPr>
              <a:t> de festivals, </a:t>
            </a:r>
            <a:r>
              <a:rPr lang="en-US" sz="1800" kern="1200" dirty="0" err="1">
                <a:solidFill>
                  <a:schemeClr val="bg1"/>
                </a:solidFill>
                <a:latin typeface="+mn-lt"/>
                <a:ea typeface="+mn-ea"/>
                <a:cs typeface="+mn-cs"/>
              </a:rPr>
              <a:t>événements</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privés</a:t>
            </a:r>
            <a:r>
              <a:rPr lang="en-US" sz="1800" kern="1200" dirty="0">
                <a:solidFill>
                  <a:schemeClr val="bg1"/>
                </a:solidFill>
                <a:latin typeface="+mn-lt"/>
                <a:ea typeface="+mn-ea"/>
                <a:cs typeface="+mn-cs"/>
              </a:rPr>
              <a:t> et </a:t>
            </a:r>
            <a:r>
              <a:rPr lang="en-US" sz="1800" kern="1200" dirty="0" err="1">
                <a:solidFill>
                  <a:schemeClr val="bg1"/>
                </a:solidFill>
                <a:latin typeface="+mn-lt"/>
                <a:ea typeface="+mn-ea"/>
                <a:cs typeface="+mn-cs"/>
              </a:rPr>
              <a:t>professionnels</a:t>
            </a:r>
            <a:r>
              <a:rPr lang="en-US" sz="1800" kern="1200" dirty="0">
                <a:solidFill>
                  <a:schemeClr val="bg1"/>
                </a:solidFill>
                <a:latin typeface="+mn-lt"/>
                <a:ea typeface="+mn-ea"/>
                <a:cs typeface="+mn-cs"/>
              </a:rPr>
              <a:t>.</a:t>
            </a:r>
          </a:p>
          <a:p>
            <a:pPr indent="-228600">
              <a:lnSpc>
                <a:spcPct val="120000"/>
              </a:lnSpc>
              <a:buFont typeface="Arial" panose="020B0604020202020204" pitchFamily="34" charset="0"/>
              <a:buChar char="•"/>
            </a:pPr>
            <a:endParaRPr lang="en-US" sz="1800" kern="1200" dirty="0">
              <a:solidFill>
                <a:schemeClr val="bg1"/>
              </a:solidFill>
              <a:latin typeface="+mn-lt"/>
              <a:ea typeface="+mn-ea"/>
              <a:cs typeface="+mn-cs"/>
            </a:endParaRPr>
          </a:p>
          <a:p>
            <a:pPr>
              <a:lnSpc>
                <a:spcPct val="120000"/>
              </a:lnSpc>
            </a:pPr>
            <a:r>
              <a:rPr lang="en-US" sz="1800" b="1" kern="1200" dirty="0">
                <a:solidFill>
                  <a:schemeClr val="bg1"/>
                </a:solidFill>
                <a:latin typeface="+mn-lt"/>
                <a:ea typeface="+mn-ea"/>
                <a:cs typeface="+mn-cs"/>
              </a:rPr>
              <a:t>Ma mission</a:t>
            </a:r>
          </a:p>
          <a:p>
            <a:pPr indent="-228600">
              <a:lnSpc>
                <a:spcPct val="120000"/>
              </a:lnSpc>
              <a:buFont typeface="Arial" panose="020B0604020202020204" pitchFamily="34" charset="0"/>
              <a:buChar char="•"/>
            </a:pPr>
            <a:endParaRPr lang="en-US" sz="1800" b="1" kern="1200" dirty="0">
              <a:solidFill>
                <a:schemeClr val="bg1"/>
              </a:solidFill>
              <a:latin typeface="+mn-lt"/>
              <a:ea typeface="+mn-ea"/>
              <a:cs typeface="+mn-cs"/>
            </a:endParaRPr>
          </a:p>
          <a:p>
            <a:pPr>
              <a:lnSpc>
                <a:spcPct val="120000"/>
              </a:lnSpc>
            </a:pPr>
            <a:r>
              <a:rPr lang="en-US" sz="1800" b="1" kern="1200" dirty="0">
                <a:solidFill>
                  <a:schemeClr val="bg1"/>
                </a:solidFill>
                <a:latin typeface="+mn-lt"/>
                <a:ea typeface="+mn-ea"/>
                <a:cs typeface="+mn-cs"/>
              </a:rPr>
              <a:t>Faire </a:t>
            </a:r>
            <a:r>
              <a:rPr lang="en-US" sz="1800" b="1" kern="1200" dirty="0" err="1">
                <a:solidFill>
                  <a:schemeClr val="bg1"/>
                </a:solidFill>
                <a:latin typeface="+mn-lt"/>
                <a:ea typeface="+mn-ea"/>
                <a:cs typeface="+mn-cs"/>
              </a:rPr>
              <a:t>découvrir</a:t>
            </a:r>
            <a:r>
              <a:rPr lang="en-US" sz="1800" b="1" kern="1200" dirty="0">
                <a:solidFill>
                  <a:schemeClr val="bg1"/>
                </a:solidFill>
                <a:latin typeface="+mn-lt"/>
                <a:ea typeface="+mn-ea"/>
                <a:cs typeface="+mn-cs"/>
              </a:rPr>
              <a:t> le </a:t>
            </a:r>
            <a:r>
              <a:rPr lang="en-US" sz="1800" b="1" kern="1200" dirty="0" err="1">
                <a:solidFill>
                  <a:schemeClr val="bg1"/>
                </a:solidFill>
                <a:latin typeface="+mn-lt"/>
                <a:ea typeface="+mn-ea"/>
                <a:cs typeface="+mn-cs"/>
              </a:rPr>
              <a:t>Mexique</a:t>
            </a:r>
            <a:r>
              <a:rPr lang="en-US" sz="1800" b="1" kern="1200" dirty="0">
                <a:solidFill>
                  <a:schemeClr val="bg1"/>
                </a:solidFill>
                <a:latin typeface="+mn-lt"/>
                <a:ea typeface="+mn-ea"/>
                <a:cs typeface="+mn-cs"/>
              </a:rPr>
              <a:t> par </a:t>
            </a:r>
            <a:r>
              <a:rPr lang="en-US" sz="1800" b="1" kern="1200" dirty="0" err="1">
                <a:solidFill>
                  <a:schemeClr val="bg1"/>
                </a:solidFill>
                <a:latin typeface="+mn-lt"/>
                <a:ea typeface="+mn-ea"/>
                <a:cs typeface="+mn-cs"/>
              </a:rPr>
              <a:t>sa</a:t>
            </a:r>
            <a:r>
              <a:rPr lang="en-US" sz="1800" b="1" kern="1200" dirty="0">
                <a:solidFill>
                  <a:schemeClr val="bg1"/>
                </a:solidFill>
                <a:latin typeface="+mn-lt"/>
                <a:ea typeface="+mn-ea"/>
                <a:cs typeface="+mn-cs"/>
              </a:rPr>
              <a:t> cuisine, </a:t>
            </a:r>
            <a:r>
              <a:rPr lang="en-US" sz="1800" b="1" kern="1200" dirty="0" err="1">
                <a:solidFill>
                  <a:schemeClr val="bg1"/>
                </a:solidFill>
                <a:latin typeface="+mn-lt"/>
                <a:ea typeface="+mn-ea"/>
                <a:cs typeface="+mn-cs"/>
              </a:rPr>
              <a:t>créer</a:t>
            </a:r>
            <a:r>
              <a:rPr lang="en-US" sz="1800" b="1" kern="1200" dirty="0">
                <a:solidFill>
                  <a:schemeClr val="bg1"/>
                </a:solidFill>
                <a:latin typeface="+mn-lt"/>
                <a:ea typeface="+mn-ea"/>
                <a:cs typeface="+mn-cs"/>
              </a:rPr>
              <a:t> des </a:t>
            </a:r>
            <a:r>
              <a:rPr lang="en-US" sz="1800" b="1" kern="1200" dirty="0" err="1">
                <a:solidFill>
                  <a:schemeClr val="bg1"/>
                </a:solidFill>
                <a:latin typeface="+mn-lt"/>
                <a:ea typeface="+mn-ea"/>
                <a:cs typeface="+mn-cs"/>
              </a:rPr>
              <a:t>passerelles</a:t>
            </a:r>
            <a:r>
              <a:rPr lang="en-US" sz="1800" b="1" kern="1200" dirty="0">
                <a:solidFill>
                  <a:schemeClr val="bg1"/>
                </a:solidFill>
                <a:latin typeface="+mn-lt"/>
                <a:ea typeface="+mn-ea"/>
                <a:cs typeface="+mn-cs"/>
              </a:rPr>
              <a:t> entre les cultures et </a:t>
            </a:r>
            <a:r>
              <a:rPr lang="en-US" sz="1800" b="1" kern="1200" dirty="0" err="1">
                <a:solidFill>
                  <a:schemeClr val="bg1"/>
                </a:solidFill>
                <a:latin typeface="+mn-lt"/>
                <a:ea typeface="+mn-ea"/>
                <a:cs typeface="+mn-cs"/>
              </a:rPr>
              <a:t>transmettre</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une</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gastronomie</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vivante</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généreuse</a:t>
            </a:r>
            <a:r>
              <a:rPr lang="en-US" sz="1800" b="1" kern="1200" dirty="0">
                <a:solidFill>
                  <a:schemeClr val="bg1"/>
                </a:solidFill>
                <a:latin typeface="+mn-lt"/>
                <a:ea typeface="+mn-ea"/>
                <a:cs typeface="+mn-cs"/>
              </a:rPr>
              <a:t> et </a:t>
            </a:r>
            <a:r>
              <a:rPr lang="en-US" sz="1900" b="1" kern="1200" dirty="0" err="1">
                <a:solidFill>
                  <a:schemeClr val="bg1"/>
                </a:solidFill>
                <a:latin typeface="+mn-lt"/>
                <a:ea typeface="+mn-ea"/>
                <a:cs typeface="+mn-cs"/>
              </a:rPr>
              <a:t>profondément</a:t>
            </a:r>
            <a:r>
              <a:rPr lang="en-US" sz="1900" b="1" kern="1200" dirty="0">
                <a:solidFill>
                  <a:schemeClr val="bg1"/>
                </a:solidFill>
                <a:latin typeface="+mn-lt"/>
                <a:ea typeface="+mn-ea"/>
                <a:cs typeface="+mn-cs"/>
              </a:rPr>
              <a:t> </a:t>
            </a:r>
            <a:r>
              <a:rPr lang="en-US" sz="1900" b="1" kern="1200" dirty="0" err="1">
                <a:solidFill>
                  <a:schemeClr val="bg1"/>
                </a:solidFill>
                <a:latin typeface="+mn-lt"/>
                <a:ea typeface="+mn-ea"/>
                <a:cs typeface="+mn-cs"/>
              </a:rPr>
              <a:t>ancrée</a:t>
            </a:r>
            <a:r>
              <a:rPr lang="en-US" sz="1900" b="1" kern="1200" dirty="0">
                <a:solidFill>
                  <a:schemeClr val="bg1"/>
                </a:solidFill>
                <a:latin typeface="+mn-lt"/>
                <a:ea typeface="+mn-ea"/>
                <a:cs typeface="+mn-cs"/>
              </a:rPr>
              <a:t> dans son histoire.</a:t>
            </a:r>
          </a:p>
        </p:txBody>
      </p:sp>
      <p:pic>
        <p:nvPicPr>
          <p:cNvPr id="15" name="Image 14">
            <a:extLst>
              <a:ext uri="{FF2B5EF4-FFF2-40B4-BE49-F238E27FC236}">
                <a16:creationId xmlns:a16="http://schemas.microsoft.com/office/drawing/2014/main" id="{A479E9D0-EBA7-E588-B999-EF9DA461667F}"/>
              </a:ext>
            </a:extLst>
          </p:cNvPr>
          <p:cNvPicPr>
            <a:picLocks noChangeAspect="1"/>
          </p:cNvPicPr>
          <p:nvPr/>
        </p:nvPicPr>
        <p:blipFill>
          <a:blip r:embed="rId3"/>
          <a:stretch>
            <a:fillRect/>
          </a:stretch>
        </p:blipFill>
        <p:spPr>
          <a:xfrm>
            <a:off x="7117398" y="1112733"/>
            <a:ext cx="4431324" cy="4409167"/>
          </a:xfrm>
          <a:prstGeom prst="rect">
            <a:avLst/>
          </a:prstGeom>
        </p:spPr>
      </p:pic>
    </p:spTree>
    <p:extLst>
      <p:ext uri="{BB962C8B-B14F-4D97-AF65-F5344CB8AC3E}">
        <p14:creationId xmlns:p14="http://schemas.microsoft.com/office/powerpoint/2010/main" val="139325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23F4F"/>
        </a:solidFill>
        <a:effectLst/>
      </p:bgPr>
    </p:bg>
    <p:spTree>
      <p:nvGrpSpPr>
        <p:cNvPr id="1" name="Shape 125"/>
        <p:cNvGrpSpPr/>
        <p:nvPr/>
      </p:nvGrpSpPr>
      <p:grpSpPr>
        <a:xfrm>
          <a:off x="0" y="0"/>
          <a:ext cx="0" cy="0"/>
          <a:chOff x="0" y="0"/>
          <a:chExt cx="0" cy="0"/>
        </a:xfrm>
      </p:grpSpPr>
      <p:pic>
        <p:nvPicPr>
          <p:cNvPr id="4" name="Google Shape;99;p1">
            <a:extLst>
              <a:ext uri="{FF2B5EF4-FFF2-40B4-BE49-F238E27FC236}">
                <a16:creationId xmlns:a16="http://schemas.microsoft.com/office/drawing/2014/main" id="{D75F5BE0-2A61-AD12-0DD1-2BDAE50CC497}"/>
              </a:ext>
            </a:extLst>
          </p:cNvPr>
          <p:cNvPicPr preferRelativeResize="0"/>
          <p:nvPr/>
        </p:nvPicPr>
        <p:blipFill rotWithShape="1">
          <a:blip r:embed="rId3"/>
          <a:srcRect l="1722" r="1724"/>
          <a:stretch/>
        </p:blipFill>
        <p:spPr>
          <a:xfrm>
            <a:off x="7225710" y="0"/>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solidFill>
            <a:schemeClr val="bg2">
              <a:lumMod val="20000"/>
              <a:lumOff val="80000"/>
            </a:schemeClr>
          </a:solidFill>
          <a:effectLst>
            <a:outerShdw blurRad="50800" dist="38100" dir="16200000" rotWithShape="0">
              <a:prstClr val="black">
                <a:alpha val="40000"/>
              </a:prstClr>
            </a:outerShdw>
          </a:effectLst>
        </p:spPr>
      </p:pic>
      <p:grpSp>
        <p:nvGrpSpPr>
          <p:cNvPr id="128" name="Google Shape;128;p4"/>
          <p:cNvGrpSpPr/>
          <p:nvPr/>
        </p:nvGrpSpPr>
        <p:grpSpPr>
          <a:xfrm>
            <a:off x="1" y="6737460"/>
            <a:ext cx="12192000" cy="123364"/>
            <a:chOff x="1" y="6737460"/>
            <a:chExt cx="12192000" cy="123364"/>
          </a:xfrm>
        </p:grpSpPr>
        <p:sp>
          <p:nvSpPr>
            <p:cNvPr id="129" name="Google Shape;129;p4"/>
            <p:cNvSpPr/>
            <p:nvPr/>
          </p:nvSpPr>
          <p:spPr>
            <a:xfrm rot="-5400000">
              <a:off x="6034320" y="703141"/>
              <a:ext cx="123362" cy="12192000"/>
            </a:xfrm>
            <a:prstGeom prst="rect">
              <a:avLst/>
            </a:prstGeom>
            <a:gradFill>
              <a:gsLst>
                <a:gs pos="0">
                  <a:schemeClr val="accent2"/>
                </a:gs>
                <a:gs pos="100000">
                  <a:schemeClr val="accent5"/>
                </a:gs>
              </a:gsLst>
              <a:lin ang="1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0" name="Google Shape;130;p4"/>
            <p:cNvSpPr/>
            <p:nvPr/>
          </p:nvSpPr>
          <p:spPr>
            <a:xfrm rot="-5400000">
              <a:off x="10240559" y="4909383"/>
              <a:ext cx="123362" cy="3779520"/>
            </a:xfrm>
            <a:prstGeom prst="rect">
              <a:avLst/>
            </a:prstGeom>
            <a:gradFill>
              <a:gsLst>
                <a:gs pos="0">
                  <a:srgbClr val="5B9BD5">
                    <a:alpha val="0"/>
                  </a:srgbClr>
                </a:gs>
                <a:gs pos="19000">
                  <a:srgbClr val="5B9BD5">
                    <a:alpha val="0"/>
                  </a:srgbClr>
                </a:gs>
                <a:gs pos="100000">
                  <a:srgbClr val="9CC2E5"/>
                </a:gs>
              </a:gsLst>
              <a:lin ang="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 name="Ellipse 1">
            <a:extLst>
              <a:ext uri="{FF2B5EF4-FFF2-40B4-BE49-F238E27FC236}">
                <a16:creationId xmlns:a16="http://schemas.microsoft.com/office/drawing/2014/main" id="{0D2077CB-1253-1CBA-1F4A-59F04CBD9CCC}"/>
              </a:ext>
            </a:extLst>
          </p:cNvPr>
          <p:cNvSpPr/>
          <p:nvPr/>
        </p:nvSpPr>
        <p:spPr>
          <a:xfrm>
            <a:off x="11583454" y="93721"/>
            <a:ext cx="512064" cy="484306"/>
          </a:xfrm>
          <a:prstGeom prst="ellipse">
            <a:avLst/>
          </a:prstGeom>
          <a:blipFill>
            <a:blip r:embed="rId4"/>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Google Shape;88;p15">
            <a:extLst>
              <a:ext uri="{FF2B5EF4-FFF2-40B4-BE49-F238E27FC236}">
                <a16:creationId xmlns:a16="http://schemas.microsoft.com/office/drawing/2014/main" id="{789759F8-81C1-BD89-098A-B6AC55565020}"/>
              </a:ext>
            </a:extLst>
          </p:cNvPr>
          <p:cNvSpPr txBox="1">
            <a:spLocks noGrp="1"/>
          </p:cNvSpPr>
          <p:nvPr>
            <p:ph type="title"/>
          </p:nvPr>
        </p:nvSpPr>
        <p:spPr>
          <a:xfrm>
            <a:off x="-1963924" y="-60886"/>
            <a:ext cx="8596668" cy="1320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3FAD"/>
              </a:buClr>
              <a:buSzPts val="4400"/>
              <a:buFont typeface="Balthazar"/>
              <a:buNone/>
            </a:pPr>
            <a:r>
              <a:rPr lang="en-US" dirty="0" err="1">
                <a:solidFill>
                  <a:srgbClr val="FF3FAD"/>
                </a:solidFill>
                <a:latin typeface="Balthazar"/>
                <a:ea typeface="Balthazar"/>
                <a:cs typeface="Balthazar"/>
                <a:sym typeface="Balthazar"/>
              </a:rPr>
              <a:t>Présentation</a:t>
            </a:r>
            <a:endParaRPr dirty="0"/>
          </a:p>
        </p:txBody>
      </p:sp>
      <p:sp>
        <p:nvSpPr>
          <p:cNvPr id="7" name="Google Shape;89;p15">
            <a:extLst>
              <a:ext uri="{FF2B5EF4-FFF2-40B4-BE49-F238E27FC236}">
                <a16:creationId xmlns:a16="http://schemas.microsoft.com/office/drawing/2014/main" id="{AB6D068F-0778-8E79-6F6D-F29CB6ECCBEF}"/>
              </a:ext>
            </a:extLst>
          </p:cNvPr>
          <p:cNvSpPr txBox="1">
            <a:spLocks noGrp="1"/>
          </p:cNvSpPr>
          <p:nvPr>
            <p:ph type="body" idx="1"/>
          </p:nvPr>
        </p:nvSpPr>
        <p:spPr>
          <a:xfrm>
            <a:off x="282078" y="1130220"/>
            <a:ext cx="7067200" cy="5228049"/>
          </a:xfrm>
          <a:prstGeom prst="rect">
            <a:avLst/>
          </a:prstGeom>
          <a:noFill/>
          <a:ln>
            <a:noFill/>
          </a:ln>
        </p:spPr>
        <p:txBody>
          <a:bodyPr spcFirstLastPara="1" wrap="square" lIns="91425" tIns="45700" rIns="91425" bIns="45700" anchor="t" anchorCtr="0">
            <a:normAutofit fontScale="62500" lnSpcReduction="20000"/>
          </a:bodyPr>
          <a:lstStyle/>
          <a:p>
            <a:pPr marL="0" lvl="0" indent="0" algn="just" rtl="0">
              <a:lnSpc>
                <a:spcPct val="120000"/>
              </a:lnSpc>
              <a:spcBef>
                <a:spcPts val="1200"/>
              </a:spcBef>
              <a:spcAft>
                <a:spcPts val="1200"/>
              </a:spcAft>
              <a:buClr>
                <a:schemeClr val="dk1"/>
              </a:buClr>
              <a:buSzPts val="2400"/>
              <a:buNone/>
            </a:pPr>
            <a:r>
              <a:rPr lang="fr-FR" sz="4000" dirty="0">
                <a:solidFill>
                  <a:schemeClr val="lt1"/>
                </a:solidFill>
                <a:latin typeface="+mn-lt"/>
                <a:ea typeface="Sorts Mill Goudy"/>
                <a:cs typeface="Sorts Mill Goudy"/>
                <a:sym typeface="Sorts Mill Goudy"/>
              </a:rPr>
              <a:t>Depuis 2017, j’ai le plaisir de partager le meilleur de la gastronomie mexicaine pendant les fêtes Latino-Mexicaine, la Fête des Morts et le Tour de France à Barcelonnette. Pour chaque édition, des nouvelles animations sont proposées pour continuer à émerveiller les touristes pendant cette période festive.</a:t>
            </a:r>
          </a:p>
          <a:p>
            <a:pPr marL="0" lvl="0" indent="0" algn="just" rtl="0">
              <a:lnSpc>
                <a:spcPct val="120000"/>
              </a:lnSpc>
              <a:spcBef>
                <a:spcPts val="1200"/>
              </a:spcBef>
              <a:spcAft>
                <a:spcPts val="1200"/>
              </a:spcAft>
              <a:buClr>
                <a:schemeClr val="dk1"/>
              </a:buClr>
              <a:buSzPts val="2400"/>
              <a:buNone/>
            </a:pPr>
            <a:r>
              <a:rPr lang="fr-FR" sz="4000" dirty="0">
                <a:solidFill>
                  <a:schemeClr val="bg1"/>
                </a:solidFill>
                <a:latin typeface="+mn-lt"/>
                <a:ea typeface="Sorts Mill Goudy"/>
                <a:cs typeface="Sorts Mill Goudy"/>
                <a:sym typeface="Sorts Mill Goudy"/>
              </a:rPr>
              <a:t>Une offre gastronomique mexicaine authentique renforçant l’attractivité de Barcelonnette auprès des visiteurs en quête d’expériences culturelles uniques.</a:t>
            </a:r>
            <a:endParaRPr sz="4000" i="1" dirty="0"/>
          </a:p>
          <a:p>
            <a:pPr marL="0" lvl="0" indent="0" algn="l" rtl="0">
              <a:lnSpc>
                <a:spcPct val="90000"/>
              </a:lnSpc>
              <a:spcBef>
                <a:spcPts val="1000"/>
              </a:spcBef>
              <a:spcAft>
                <a:spcPts val="0"/>
              </a:spcAft>
              <a:buClr>
                <a:schemeClr val="dk1"/>
              </a:buClr>
              <a:buSzPts val="1200"/>
              <a:buNone/>
            </a:pPr>
            <a:endParaRPr sz="1200"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26;p4">
            <a:extLst>
              <a:ext uri="{FF2B5EF4-FFF2-40B4-BE49-F238E27FC236}">
                <a16:creationId xmlns:a16="http://schemas.microsoft.com/office/drawing/2014/main" id="{7473F16E-8871-D83A-4131-7FB24130AAB4}"/>
              </a:ext>
            </a:extLst>
          </p:cNvPr>
          <p:cNvSpPr txBox="1"/>
          <p:nvPr/>
        </p:nvSpPr>
        <p:spPr>
          <a:xfrm>
            <a:off x="259326" y="102771"/>
            <a:ext cx="4909027" cy="1229017"/>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FF3FAD"/>
              </a:buClr>
              <a:buSzPct val="100000"/>
              <a:buFont typeface="Calibri"/>
              <a:buNone/>
            </a:pPr>
            <a:r>
              <a:rPr lang="fr-FR" sz="2700" b="1" dirty="0">
                <a:solidFill>
                  <a:srgbClr val="FF3FAD"/>
                </a:solidFill>
                <a:latin typeface="Calibri"/>
                <a:ea typeface="Calibri"/>
                <a:cs typeface="Calibri"/>
                <a:sym typeface="Calibri"/>
              </a:rPr>
              <a:t>PROPOSITION</a:t>
            </a:r>
          </a:p>
          <a:p>
            <a:pPr marL="0" marR="0" lvl="0" indent="0" algn="ctr" rtl="0">
              <a:lnSpc>
                <a:spcPct val="90000"/>
              </a:lnSpc>
              <a:spcBef>
                <a:spcPts val="0"/>
              </a:spcBef>
              <a:spcAft>
                <a:spcPts val="0"/>
              </a:spcAft>
              <a:buClr>
                <a:srgbClr val="FF3FAD"/>
              </a:buClr>
              <a:buSzPct val="100000"/>
              <a:buFont typeface="Calibri"/>
              <a:buNone/>
            </a:pPr>
            <a:r>
              <a:rPr lang="fr-FR" sz="2700" b="1" dirty="0">
                <a:solidFill>
                  <a:srgbClr val="FF3FAD"/>
                </a:solidFill>
                <a:latin typeface="Calibri"/>
                <a:ea typeface="Calibri"/>
                <a:cs typeface="Calibri"/>
                <a:sym typeface="Calibri"/>
              </a:rPr>
              <a:t>FETE DES MORTS 2026</a:t>
            </a:r>
            <a:endParaRPr sz="2700" b="1" i="0" u="none" strike="noStrike" cap="none" dirty="0">
              <a:solidFill>
                <a:schemeClr val="dk1"/>
              </a:solidFill>
              <a:latin typeface="Calibri"/>
              <a:ea typeface="Calibri"/>
              <a:cs typeface="Calibri"/>
              <a:sym typeface="Calibri"/>
            </a:endParaRPr>
          </a:p>
        </p:txBody>
      </p:sp>
      <p:sp>
        <p:nvSpPr>
          <p:cNvPr id="3" name="Google Shape;127;p4">
            <a:extLst>
              <a:ext uri="{FF2B5EF4-FFF2-40B4-BE49-F238E27FC236}">
                <a16:creationId xmlns:a16="http://schemas.microsoft.com/office/drawing/2014/main" id="{202FAF34-BEE6-4C28-3F71-01CC574FDCBE}"/>
              </a:ext>
            </a:extLst>
          </p:cNvPr>
          <p:cNvSpPr txBox="1">
            <a:spLocks noGrp="1"/>
          </p:cNvSpPr>
          <p:nvPr>
            <p:ph type="body" idx="1"/>
          </p:nvPr>
        </p:nvSpPr>
        <p:spPr>
          <a:xfrm>
            <a:off x="64597" y="1708221"/>
            <a:ext cx="5783543" cy="5149780"/>
          </a:xfrm>
          <a:prstGeom prst="rect">
            <a:avLst/>
          </a:prstGeom>
          <a:noFill/>
          <a:ln>
            <a:noFill/>
          </a:ln>
        </p:spPr>
        <p:txBody>
          <a:bodyPr spcFirstLastPara="1" wrap="square" lIns="91425" tIns="45700" rIns="91425" bIns="45700" anchor="t" anchorCtr="0">
            <a:noAutofit/>
          </a:bodyPr>
          <a:lstStyle/>
          <a:p>
            <a:pPr marL="114300" indent="0">
              <a:buNone/>
            </a:pPr>
            <a:endParaRPr lang="fr-FR" sz="2000" b="1" dirty="0">
              <a:solidFill>
                <a:schemeClr val="bg1"/>
              </a:solidFill>
            </a:endParaRPr>
          </a:p>
          <a:p>
            <a:pPr marL="114300" indent="0">
              <a:buNone/>
            </a:pPr>
            <a:r>
              <a:rPr lang="fr-FR" sz="2000" b="1" dirty="0">
                <a:solidFill>
                  <a:schemeClr val="bg1"/>
                </a:solidFill>
              </a:rPr>
              <a:t>* 1 conférence « Cuisine Mexicaine », suivi d’une </a:t>
            </a:r>
          </a:p>
          <a:p>
            <a:pPr marL="114300" indent="0">
              <a:buNone/>
            </a:pPr>
            <a:r>
              <a:rPr lang="fr-FR" sz="2000" b="1" dirty="0">
                <a:solidFill>
                  <a:schemeClr val="bg1"/>
                </a:solidFill>
              </a:rPr>
              <a:t>   démonstration et dégustation</a:t>
            </a:r>
          </a:p>
          <a:p>
            <a:pPr marL="114300" indent="0">
              <a:buNone/>
            </a:pPr>
            <a:endParaRPr lang="fr-FR" sz="2000" b="1" dirty="0">
              <a:solidFill>
                <a:schemeClr val="bg1"/>
              </a:solidFill>
            </a:endParaRPr>
          </a:p>
          <a:p>
            <a:pPr marL="114300" indent="0">
              <a:buNone/>
            </a:pPr>
            <a:r>
              <a:rPr lang="fr-FR" sz="2000" b="1" dirty="0">
                <a:solidFill>
                  <a:schemeClr val="bg1"/>
                </a:solidFill>
              </a:rPr>
              <a:t>* 1 </a:t>
            </a:r>
            <a:r>
              <a:rPr lang="fr-FR" sz="2000" b="1" dirty="0" err="1">
                <a:solidFill>
                  <a:schemeClr val="bg1"/>
                </a:solidFill>
              </a:rPr>
              <a:t>Masterclass</a:t>
            </a:r>
            <a:r>
              <a:rPr lang="fr-FR" sz="2000" b="1" dirty="0">
                <a:solidFill>
                  <a:schemeClr val="bg1"/>
                </a:solidFill>
              </a:rPr>
              <a:t> </a:t>
            </a:r>
            <a:r>
              <a:rPr lang="en-US" sz="2000" b="1" kern="1200" dirty="0">
                <a:solidFill>
                  <a:schemeClr val="bg1"/>
                </a:solidFill>
              </a:rPr>
              <a:t>« </a:t>
            </a:r>
            <a:r>
              <a:rPr lang="en-US" sz="2000" b="1" kern="1200" dirty="0" err="1">
                <a:solidFill>
                  <a:schemeClr val="bg1"/>
                </a:solidFill>
              </a:rPr>
              <a:t>Recette</a:t>
            </a:r>
            <a:r>
              <a:rPr lang="en-US" sz="2000" b="1" kern="1200" dirty="0">
                <a:solidFill>
                  <a:schemeClr val="bg1"/>
                </a:solidFill>
              </a:rPr>
              <a:t> </a:t>
            </a:r>
            <a:r>
              <a:rPr lang="en-US" sz="2000" b="1" kern="1200" dirty="0" err="1">
                <a:solidFill>
                  <a:schemeClr val="bg1"/>
                </a:solidFill>
              </a:rPr>
              <a:t>Mexicaine</a:t>
            </a:r>
            <a:r>
              <a:rPr lang="en-US" sz="2000" b="1" kern="1200" dirty="0">
                <a:solidFill>
                  <a:schemeClr val="bg1"/>
                </a:solidFill>
              </a:rPr>
              <a:t> </a:t>
            </a:r>
            <a:r>
              <a:rPr lang="en-US" sz="2000" b="1" kern="1200" dirty="0" err="1">
                <a:solidFill>
                  <a:schemeClr val="bg1"/>
                </a:solidFill>
              </a:rPr>
              <a:t>Traditionnelle</a:t>
            </a:r>
            <a:r>
              <a:rPr lang="en-US" sz="2000" b="1" kern="1200" dirty="0">
                <a:solidFill>
                  <a:schemeClr val="bg1"/>
                </a:solidFill>
              </a:rPr>
              <a:t>»</a:t>
            </a:r>
          </a:p>
          <a:p>
            <a:pPr marL="114300" indent="0">
              <a:buNone/>
            </a:pPr>
            <a:endParaRPr lang="fr-FR" sz="2000" b="1" dirty="0">
              <a:solidFill>
                <a:schemeClr val="bg1"/>
              </a:solidFill>
            </a:endParaRPr>
          </a:p>
          <a:p>
            <a:pPr marL="114300" indent="0">
              <a:buNone/>
            </a:pPr>
            <a:r>
              <a:rPr lang="fr-FR" sz="2000" b="1" dirty="0">
                <a:solidFill>
                  <a:schemeClr val="bg1"/>
                </a:solidFill>
              </a:rPr>
              <a:t>* 1 Jeux de </a:t>
            </a:r>
            <a:r>
              <a:rPr lang="fr-FR" sz="2000" b="1" dirty="0" err="1">
                <a:solidFill>
                  <a:schemeClr val="bg1"/>
                </a:solidFill>
              </a:rPr>
              <a:t>Loteria</a:t>
            </a:r>
            <a:r>
              <a:rPr lang="fr-FR" sz="2000" b="1" dirty="0">
                <a:solidFill>
                  <a:schemeClr val="bg1"/>
                </a:solidFill>
              </a:rPr>
              <a:t> </a:t>
            </a:r>
          </a:p>
          <a:p>
            <a:pPr marL="114300" indent="0">
              <a:buNone/>
            </a:pPr>
            <a:endParaRPr lang="fr-FR" sz="2000" b="1" dirty="0">
              <a:solidFill>
                <a:schemeClr val="bg1"/>
              </a:solidFill>
            </a:endParaRPr>
          </a:p>
          <a:p>
            <a:pPr marL="114300" indent="0">
              <a:buNone/>
            </a:pPr>
            <a:r>
              <a:rPr lang="fr-FR" sz="2000" b="1" dirty="0">
                <a:solidFill>
                  <a:schemeClr val="bg1"/>
                </a:solidFill>
              </a:rPr>
              <a:t>* Food truck avant et après le spectacle d’un soir</a:t>
            </a:r>
          </a:p>
          <a:p>
            <a:pPr marL="114300" indent="0">
              <a:buNone/>
            </a:pPr>
            <a:endParaRPr lang="fr-FR" sz="2000" dirty="0">
              <a:solidFill>
                <a:schemeClr val="bg1"/>
              </a:solidFill>
            </a:endParaRPr>
          </a:p>
        </p:txBody>
      </p:sp>
      <p:pic>
        <p:nvPicPr>
          <p:cNvPr id="4" name="Google Shape;186;p10">
            <a:extLst>
              <a:ext uri="{FF2B5EF4-FFF2-40B4-BE49-F238E27FC236}">
                <a16:creationId xmlns:a16="http://schemas.microsoft.com/office/drawing/2014/main" id="{589BD9FE-FF76-6CA4-E75B-3E66EFC8FF0D}"/>
              </a:ext>
            </a:extLst>
          </p:cNvPr>
          <p:cNvPicPr preferRelativeResize="0"/>
          <p:nvPr/>
        </p:nvPicPr>
        <p:blipFill rotWithShape="1">
          <a:blip r:embed="rId3">
            <a:alphaModFix/>
          </a:blip>
          <a:srcRect t="23880" b="23880"/>
          <a:stretch/>
        </p:blipFill>
        <p:spPr>
          <a:xfrm>
            <a:off x="8529321" y="10"/>
            <a:ext cx="3662680" cy="3401558"/>
          </a:xfrm>
          <a:custGeom>
            <a:avLst/>
            <a:gdLst/>
            <a:ahLst/>
            <a:cxnLst/>
            <a:rect l="l" t="t" r="r" b="b"/>
            <a:pathLst>
              <a:path w="3662680" h="3401568" extrusionOk="0">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ln>
            <a:noFill/>
          </a:ln>
        </p:spPr>
      </p:pic>
      <p:pic>
        <p:nvPicPr>
          <p:cNvPr id="8" name="Google Shape;187;p10">
            <a:extLst>
              <a:ext uri="{FF2B5EF4-FFF2-40B4-BE49-F238E27FC236}">
                <a16:creationId xmlns:a16="http://schemas.microsoft.com/office/drawing/2014/main" id="{28E8C5F0-E907-4777-C088-574C08546D91}"/>
              </a:ext>
            </a:extLst>
          </p:cNvPr>
          <p:cNvPicPr preferRelativeResize="0"/>
          <p:nvPr/>
        </p:nvPicPr>
        <p:blipFill rotWithShape="1">
          <a:blip r:embed="rId4">
            <a:alphaModFix/>
          </a:blip>
          <a:srcRect t="19025" b="19025"/>
          <a:stretch/>
        </p:blipFill>
        <p:spPr>
          <a:xfrm>
            <a:off x="5115314" y="10"/>
            <a:ext cx="4118110" cy="3401558"/>
          </a:xfrm>
          <a:custGeom>
            <a:avLst/>
            <a:gdLst/>
            <a:ahLst/>
            <a:cxnLst/>
            <a:rect l="l" t="t" r="r" b="b"/>
            <a:pathLst>
              <a:path w="4118110" h="3401568" extrusionOk="0">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ln>
            <a:noFill/>
          </a:ln>
        </p:spPr>
      </p:pic>
      <p:pic>
        <p:nvPicPr>
          <p:cNvPr id="9" name="Google Shape;188;p10">
            <a:extLst>
              <a:ext uri="{FF2B5EF4-FFF2-40B4-BE49-F238E27FC236}">
                <a16:creationId xmlns:a16="http://schemas.microsoft.com/office/drawing/2014/main" id="{A8BD4659-C56A-0A06-0BB7-A272F6FF8674}"/>
              </a:ext>
            </a:extLst>
          </p:cNvPr>
          <p:cNvPicPr preferRelativeResize="0"/>
          <p:nvPr/>
        </p:nvPicPr>
        <p:blipFill rotWithShape="1">
          <a:blip r:embed="rId5">
            <a:alphaModFix/>
          </a:blip>
          <a:srcRect t="17253" b="17253"/>
          <a:stretch/>
        </p:blipFill>
        <p:spPr>
          <a:xfrm>
            <a:off x="5168353" y="3456432"/>
            <a:ext cx="7023646" cy="3401568"/>
          </a:xfrm>
          <a:custGeom>
            <a:avLst/>
            <a:gdLst/>
            <a:ahLst/>
            <a:cxnLst/>
            <a:rect l="l" t="t" r="r" b="b"/>
            <a:pathLst>
              <a:path w="7023646" h="3401568" extrusionOk="0">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ln>
            <a:noFill/>
          </a:ln>
        </p:spPr>
      </p:pic>
      <p:sp>
        <p:nvSpPr>
          <p:cNvPr id="6" name="Ellipse 5">
            <a:extLst>
              <a:ext uri="{FF2B5EF4-FFF2-40B4-BE49-F238E27FC236}">
                <a16:creationId xmlns:a16="http://schemas.microsoft.com/office/drawing/2014/main" id="{1A5944AD-DFEF-5820-BA84-635243723568}"/>
              </a:ext>
            </a:extLst>
          </p:cNvPr>
          <p:cNvSpPr/>
          <p:nvPr/>
        </p:nvSpPr>
        <p:spPr>
          <a:xfrm>
            <a:off x="11583454" y="93721"/>
            <a:ext cx="512064" cy="484306"/>
          </a:xfrm>
          <a:prstGeom prst="ellipse">
            <a:avLst/>
          </a:prstGeom>
          <a:blipFill>
            <a:blip r:embed="rId6"/>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63602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6811CDA-9B3A-AF54-C0FB-C56E49B56B5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27;p4">
            <a:extLst>
              <a:ext uri="{FF2B5EF4-FFF2-40B4-BE49-F238E27FC236}">
                <a16:creationId xmlns:a16="http://schemas.microsoft.com/office/drawing/2014/main" id="{4E3AE7C4-D1FC-B5A5-7D54-8B14BEF62694}"/>
              </a:ext>
            </a:extLst>
          </p:cNvPr>
          <p:cNvSpPr txBox="1">
            <a:spLocks noGrp="1"/>
          </p:cNvSpPr>
          <p:nvPr>
            <p:ph type="body" idx="1"/>
          </p:nvPr>
        </p:nvSpPr>
        <p:spPr>
          <a:xfrm>
            <a:off x="212483" y="869183"/>
            <a:ext cx="5133240" cy="5461279"/>
          </a:xfrm>
          <a:prstGeom prst="rect">
            <a:avLst/>
          </a:prstGeom>
          <a:solidFill>
            <a:schemeClr val="bg2">
              <a:lumMod val="75000"/>
            </a:schemeClr>
          </a:solidFill>
        </p:spPr>
        <p:txBody>
          <a:bodyPr spcFirstLastPara="1" vert="horz" lIns="91440" tIns="45720" rIns="91440" bIns="45720" rtlCol="0" anchorCtr="0">
            <a:noAutofit/>
          </a:bodyPr>
          <a:lstStyle/>
          <a:p>
            <a:pPr marL="0" indent="0">
              <a:buNone/>
            </a:pPr>
            <a:r>
              <a:rPr lang="en-US" sz="1600" b="1" kern="1200" dirty="0">
                <a:solidFill>
                  <a:schemeClr val="bg1"/>
                </a:solidFill>
                <a:latin typeface="Arial (corps)"/>
                <a:ea typeface="+mn-ea"/>
                <a:cs typeface="+mn-cs"/>
              </a:rPr>
              <a:t>« Cuisine </a:t>
            </a:r>
            <a:r>
              <a:rPr lang="en-US" sz="1600" b="1" kern="1200" dirty="0" err="1">
                <a:solidFill>
                  <a:schemeClr val="bg1"/>
                </a:solidFill>
                <a:latin typeface="Arial (corps)"/>
                <a:ea typeface="+mn-ea"/>
                <a:cs typeface="+mn-cs"/>
              </a:rPr>
              <a:t>Mexicaine</a:t>
            </a:r>
            <a:r>
              <a:rPr lang="en-US" sz="1600" b="1" kern="1200" dirty="0">
                <a:solidFill>
                  <a:schemeClr val="bg1"/>
                </a:solidFill>
                <a:latin typeface="Arial (corps)"/>
                <a:ea typeface="+mn-ea"/>
                <a:cs typeface="+mn-cs"/>
              </a:rPr>
              <a:t> »</a:t>
            </a:r>
          </a:p>
          <a:p>
            <a:pPr marL="0" indent="0">
              <a:buNone/>
            </a:pPr>
            <a:endParaRPr lang="en-US" sz="1600" b="1" kern="1200" dirty="0">
              <a:solidFill>
                <a:schemeClr val="bg1"/>
              </a:solidFill>
              <a:latin typeface="Arial (corps)"/>
              <a:ea typeface="+mn-ea"/>
              <a:cs typeface="+mn-cs"/>
            </a:endParaRPr>
          </a:p>
          <a:p>
            <a:pPr marL="0" indent="0" algn="just">
              <a:lnSpc>
                <a:spcPct val="100000"/>
              </a:lnSpc>
              <a:spcAft>
                <a:spcPts val="1200"/>
              </a:spcAft>
              <a:buNone/>
            </a:pPr>
            <a:r>
              <a:rPr lang="en-US" sz="1600" kern="1200" dirty="0" err="1">
                <a:solidFill>
                  <a:schemeClr val="bg1"/>
                </a:solidFill>
                <a:latin typeface="Arial (corps)"/>
                <a:ea typeface="+mn-ea"/>
                <a:cs typeface="+mn-cs"/>
              </a:rPr>
              <a:t>Découvrez</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pourquoi</a:t>
            </a:r>
            <a:r>
              <a:rPr lang="en-US" sz="1600" kern="1200" dirty="0">
                <a:solidFill>
                  <a:schemeClr val="bg1"/>
                </a:solidFill>
                <a:latin typeface="Arial (corps)"/>
                <a:ea typeface="+mn-ea"/>
                <a:cs typeface="+mn-cs"/>
              </a:rPr>
              <a:t> la cuisine </a:t>
            </a:r>
            <a:r>
              <a:rPr lang="fr-FR" sz="1600" dirty="0">
                <a:solidFill>
                  <a:schemeClr val="bg1"/>
                </a:solidFill>
                <a:latin typeface="Arial (corps)"/>
              </a:rPr>
              <a:t>mexicaine est inscrite au Patrimoine Culturel Immatériel de l’Humanité par l’Unesco depuis 2010. Su</a:t>
            </a:r>
            <a:r>
              <a:rPr lang="en-US" sz="1600" kern="1200" dirty="0" err="1">
                <a:solidFill>
                  <a:schemeClr val="bg1"/>
                </a:solidFill>
                <a:latin typeface="Arial (corps)"/>
                <a:ea typeface="+mn-ea"/>
                <a:cs typeface="+mn-cs"/>
              </a:rPr>
              <a:t>ivi</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d’une</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démonstration</a:t>
            </a:r>
            <a:r>
              <a:rPr lang="en-US" sz="1600" kern="1200" dirty="0">
                <a:solidFill>
                  <a:schemeClr val="bg1"/>
                </a:solidFill>
                <a:latin typeface="Arial (corps)"/>
                <a:ea typeface="+mn-ea"/>
                <a:cs typeface="+mn-cs"/>
              </a:rPr>
              <a:t> et degustation de tortillas de </a:t>
            </a:r>
            <a:r>
              <a:rPr lang="en-US" sz="1600" kern="1200" dirty="0" err="1">
                <a:solidFill>
                  <a:schemeClr val="bg1"/>
                </a:solidFill>
                <a:latin typeface="Arial (corps)"/>
                <a:ea typeface="+mn-ea"/>
                <a:cs typeface="+mn-cs"/>
              </a:rPr>
              <a:t>maïs</a:t>
            </a:r>
            <a:r>
              <a:rPr lang="en-US" sz="1600" kern="1200" dirty="0">
                <a:solidFill>
                  <a:schemeClr val="bg1"/>
                </a:solidFill>
                <a:latin typeface="Arial (corps)"/>
                <a:ea typeface="+mn-ea"/>
                <a:cs typeface="+mn-cs"/>
              </a:rPr>
              <a:t> et </a:t>
            </a:r>
            <a:r>
              <a:rPr lang="en-US" sz="1600" kern="1200" dirty="0" err="1">
                <a:solidFill>
                  <a:schemeClr val="bg1"/>
                </a:solidFill>
                <a:latin typeface="Arial (corps)"/>
                <a:ea typeface="+mn-ea"/>
                <a:cs typeface="+mn-cs"/>
              </a:rPr>
              <a:t>boisson</a:t>
            </a:r>
            <a:r>
              <a:rPr lang="en-US" sz="1600" kern="1200" dirty="0">
                <a:solidFill>
                  <a:schemeClr val="bg1"/>
                </a:solidFill>
                <a:latin typeface="Arial (corps)"/>
                <a:ea typeface="+mn-ea"/>
                <a:cs typeface="+mn-cs"/>
              </a:rPr>
              <a:t> fleur </a:t>
            </a:r>
            <a:r>
              <a:rPr lang="en-US" sz="1600" kern="1200" dirty="0" err="1">
                <a:solidFill>
                  <a:schemeClr val="bg1"/>
                </a:solidFill>
                <a:latin typeface="Arial (corps)"/>
                <a:ea typeface="+mn-ea"/>
                <a:cs typeface="+mn-cs"/>
              </a:rPr>
              <a:t>d’hibiscus</a:t>
            </a:r>
            <a:r>
              <a:rPr lang="en-US" sz="1600" kern="1200" dirty="0">
                <a:solidFill>
                  <a:schemeClr val="bg1"/>
                </a:solidFill>
                <a:latin typeface="Arial (corps)"/>
                <a:ea typeface="+mn-ea"/>
                <a:cs typeface="+mn-cs"/>
              </a:rPr>
              <a:t> bio “</a:t>
            </a:r>
            <a:r>
              <a:rPr lang="en-US" sz="1600" kern="1200" dirty="0" err="1">
                <a:solidFill>
                  <a:schemeClr val="bg1"/>
                </a:solidFill>
                <a:latin typeface="Arial (corps)"/>
                <a:ea typeface="+mn-ea"/>
                <a:cs typeface="+mn-cs"/>
              </a:rPr>
              <a:t>agua</a:t>
            </a:r>
            <a:r>
              <a:rPr lang="en-US" sz="1600" kern="1200" dirty="0">
                <a:solidFill>
                  <a:schemeClr val="bg1"/>
                </a:solidFill>
                <a:latin typeface="Arial (corps)"/>
                <a:ea typeface="+mn-ea"/>
                <a:cs typeface="+mn-cs"/>
              </a:rPr>
              <a:t> de </a:t>
            </a:r>
            <a:r>
              <a:rPr lang="en-US" sz="1600" kern="1200" dirty="0" err="1">
                <a:solidFill>
                  <a:schemeClr val="bg1"/>
                </a:solidFill>
                <a:latin typeface="Arial (corps)"/>
                <a:ea typeface="+mn-ea"/>
                <a:cs typeface="+mn-cs"/>
              </a:rPr>
              <a:t>jamaica</a:t>
            </a:r>
            <a:r>
              <a:rPr lang="en-US" sz="1600" kern="1200" dirty="0">
                <a:solidFill>
                  <a:schemeClr val="bg1"/>
                </a:solidFill>
                <a:latin typeface="Arial (corps)"/>
                <a:ea typeface="+mn-ea"/>
                <a:cs typeface="+mn-cs"/>
              </a:rPr>
              <a:t>”.</a:t>
            </a:r>
          </a:p>
          <a:p>
            <a:pPr marL="0" indent="0" algn="just">
              <a:lnSpc>
                <a:spcPct val="100000"/>
              </a:lnSpc>
              <a:spcAft>
                <a:spcPts val="600"/>
              </a:spcAft>
              <a:buNone/>
            </a:pPr>
            <a:r>
              <a:rPr lang="en-US" sz="1600" kern="1200" dirty="0">
                <a:solidFill>
                  <a:schemeClr val="bg1"/>
                </a:solidFill>
                <a:latin typeface="Arial (corps)"/>
                <a:ea typeface="+mn-ea"/>
                <a:cs typeface="+mn-cs"/>
              </a:rPr>
              <a:t>Le public qui </a:t>
            </a:r>
            <a:r>
              <a:rPr lang="en-US" sz="1600" kern="1200" dirty="0" err="1">
                <a:solidFill>
                  <a:schemeClr val="bg1"/>
                </a:solidFill>
                <a:latin typeface="Arial (corps)"/>
                <a:ea typeface="+mn-ea"/>
                <a:cs typeface="+mn-cs"/>
              </a:rPr>
              <a:t>souhaite</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participer</a:t>
            </a:r>
            <a:r>
              <a:rPr lang="en-US" sz="1600" kern="1200" dirty="0">
                <a:solidFill>
                  <a:schemeClr val="bg1"/>
                </a:solidFill>
                <a:latin typeface="Arial (corps)"/>
                <a:ea typeface="+mn-ea"/>
                <a:cs typeface="+mn-cs"/>
              </a:rPr>
              <a:t> à </a:t>
            </a:r>
            <a:r>
              <a:rPr lang="en-US" sz="1600" kern="1200" dirty="0" err="1">
                <a:solidFill>
                  <a:schemeClr val="bg1"/>
                </a:solidFill>
                <a:latin typeface="Arial (corps)"/>
                <a:ea typeface="+mn-ea"/>
                <a:cs typeface="+mn-cs"/>
              </a:rPr>
              <a:t>l’élaboration</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peut</a:t>
            </a:r>
            <a:r>
              <a:rPr lang="en-US" sz="1600" kern="1200" dirty="0">
                <a:solidFill>
                  <a:schemeClr val="bg1"/>
                </a:solidFill>
                <a:latin typeface="Arial (corps)"/>
                <a:ea typeface="+mn-ea"/>
                <a:cs typeface="+mn-cs"/>
              </a:rPr>
              <a:t> le faire.</a:t>
            </a:r>
          </a:p>
          <a:p>
            <a:pPr marL="0" indent="0" algn="just">
              <a:lnSpc>
                <a:spcPct val="150000"/>
              </a:lnSpc>
              <a:spcAft>
                <a:spcPts val="600"/>
              </a:spcAft>
              <a:buNone/>
            </a:pPr>
            <a:r>
              <a:rPr lang="en-US" sz="1600" kern="1200" dirty="0">
                <a:solidFill>
                  <a:schemeClr val="bg1"/>
                </a:solidFill>
                <a:latin typeface="Arial (corps)"/>
                <a:ea typeface="+mn-ea"/>
                <a:cs typeface="+mn-cs"/>
              </a:rPr>
              <a:t>Lieu </a:t>
            </a:r>
            <a:r>
              <a:rPr lang="en-US" sz="1600" kern="1200" dirty="0" err="1">
                <a:solidFill>
                  <a:schemeClr val="bg1"/>
                </a:solidFill>
                <a:latin typeface="Arial (corps)"/>
                <a:ea typeface="+mn-ea"/>
                <a:cs typeface="+mn-cs"/>
              </a:rPr>
              <a:t>conseillé</a:t>
            </a:r>
            <a:r>
              <a:rPr lang="en-US" sz="1600" kern="1200" dirty="0">
                <a:solidFill>
                  <a:schemeClr val="bg1"/>
                </a:solidFill>
                <a:latin typeface="Arial (corps)"/>
                <a:ea typeface="+mn-ea"/>
                <a:cs typeface="+mn-cs"/>
              </a:rPr>
              <a:t>: Salle du </a:t>
            </a:r>
            <a:r>
              <a:rPr lang="en-US" sz="1600" kern="1200" dirty="0" err="1">
                <a:solidFill>
                  <a:schemeClr val="bg1"/>
                </a:solidFill>
                <a:latin typeface="Arial (corps)"/>
                <a:ea typeface="+mn-ea"/>
                <a:cs typeface="+mn-cs"/>
              </a:rPr>
              <a:t>marché</a:t>
            </a:r>
            <a:r>
              <a:rPr lang="en-US" sz="1600" kern="1200" dirty="0">
                <a:solidFill>
                  <a:schemeClr val="bg1"/>
                </a:solidFill>
                <a:latin typeface="Arial (corps)"/>
                <a:ea typeface="+mn-ea"/>
                <a:cs typeface="+mn-cs"/>
              </a:rPr>
              <a:t> </a:t>
            </a:r>
            <a:r>
              <a:rPr lang="en-US" sz="1600" kern="1200" dirty="0" err="1">
                <a:solidFill>
                  <a:schemeClr val="bg1"/>
                </a:solidFill>
                <a:latin typeface="Arial (corps)"/>
                <a:ea typeface="+mn-ea"/>
                <a:cs typeface="+mn-cs"/>
              </a:rPr>
              <a:t>couvert</a:t>
            </a:r>
            <a:endParaRPr lang="en-US" sz="1600" kern="1200" dirty="0">
              <a:solidFill>
                <a:schemeClr val="bg1"/>
              </a:solidFill>
              <a:latin typeface="Arial (corps)"/>
              <a:ea typeface="+mn-ea"/>
              <a:cs typeface="+mn-cs"/>
            </a:endParaRPr>
          </a:p>
          <a:p>
            <a:pPr marL="0" indent="0" algn="just">
              <a:lnSpc>
                <a:spcPct val="150000"/>
              </a:lnSpc>
              <a:spcAft>
                <a:spcPts val="600"/>
              </a:spcAft>
              <a:buNone/>
            </a:pPr>
            <a:r>
              <a:rPr lang="en-US" sz="1600" kern="1200" dirty="0">
                <a:solidFill>
                  <a:schemeClr val="bg1"/>
                </a:solidFill>
                <a:latin typeface="Arial (corps)"/>
              </a:rPr>
              <a:t>Matériel </a:t>
            </a:r>
            <a:r>
              <a:rPr lang="en-US" sz="1600" kern="1200" dirty="0" err="1">
                <a:solidFill>
                  <a:schemeClr val="bg1"/>
                </a:solidFill>
                <a:latin typeface="Arial (corps)"/>
              </a:rPr>
              <a:t>conseillé</a:t>
            </a:r>
            <a:r>
              <a:rPr lang="en-US" sz="1600" kern="1200" dirty="0">
                <a:solidFill>
                  <a:schemeClr val="bg1"/>
                </a:solidFill>
                <a:latin typeface="Arial (corps)"/>
              </a:rPr>
              <a:t>: microphone portable, </a:t>
            </a:r>
            <a:r>
              <a:rPr lang="en-US" sz="1600" kern="1200" dirty="0" err="1">
                <a:solidFill>
                  <a:schemeClr val="bg1"/>
                </a:solidFill>
                <a:latin typeface="Arial (corps)"/>
              </a:rPr>
              <a:t>projecteur</a:t>
            </a:r>
            <a:r>
              <a:rPr lang="en-US" sz="1600" kern="1200" dirty="0">
                <a:solidFill>
                  <a:schemeClr val="bg1"/>
                </a:solidFill>
                <a:latin typeface="Arial (corps)"/>
              </a:rPr>
              <a:t>, pc</a:t>
            </a:r>
            <a:endParaRPr lang="en-US" sz="1600" kern="1200" dirty="0">
              <a:solidFill>
                <a:schemeClr val="bg1"/>
              </a:solidFill>
              <a:latin typeface="Arial (corps)"/>
              <a:ea typeface="+mn-ea"/>
              <a:cs typeface="+mn-cs"/>
            </a:endParaRPr>
          </a:p>
          <a:p>
            <a:pPr marL="0" indent="0" algn="just">
              <a:lnSpc>
                <a:spcPct val="150000"/>
              </a:lnSpc>
              <a:spcAft>
                <a:spcPts val="600"/>
              </a:spcAft>
              <a:buNone/>
            </a:pPr>
            <a:r>
              <a:rPr lang="en-US" sz="1600" kern="1200" dirty="0">
                <a:solidFill>
                  <a:schemeClr val="bg1"/>
                </a:solidFill>
                <a:latin typeface="Arial (corps)"/>
                <a:ea typeface="+mn-ea"/>
                <a:cs typeface="+mn-cs"/>
              </a:rPr>
              <a:t>Durée: 2 </a:t>
            </a:r>
            <a:r>
              <a:rPr lang="en-US" sz="1600" kern="1200" dirty="0" err="1">
                <a:solidFill>
                  <a:schemeClr val="bg1"/>
                </a:solidFill>
                <a:latin typeface="Arial (corps)"/>
                <a:ea typeface="+mn-ea"/>
                <a:cs typeface="+mn-cs"/>
              </a:rPr>
              <a:t>heures</a:t>
            </a:r>
            <a:endParaRPr lang="en-US" sz="1600" kern="1200" dirty="0">
              <a:solidFill>
                <a:schemeClr val="bg1"/>
              </a:solidFill>
              <a:latin typeface="Arial (corps)"/>
              <a:ea typeface="+mn-ea"/>
              <a:cs typeface="+mn-cs"/>
            </a:endParaRPr>
          </a:p>
        </p:txBody>
      </p:sp>
      <p:pic>
        <p:nvPicPr>
          <p:cNvPr id="5" name="Image 4">
            <a:extLst>
              <a:ext uri="{FF2B5EF4-FFF2-40B4-BE49-F238E27FC236}">
                <a16:creationId xmlns:a16="http://schemas.microsoft.com/office/drawing/2014/main" id="{857636F1-4D47-69FC-BDF9-305C2A0F4E20}"/>
              </a:ext>
            </a:extLst>
          </p:cNvPr>
          <p:cNvPicPr>
            <a:picLocks noChangeAspect="1"/>
          </p:cNvPicPr>
          <p:nvPr/>
        </p:nvPicPr>
        <p:blipFill>
          <a:blip r:embed="rId3"/>
          <a:srcRect l="2477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Google Shape;126;p4">
            <a:extLst>
              <a:ext uri="{FF2B5EF4-FFF2-40B4-BE49-F238E27FC236}">
                <a16:creationId xmlns:a16="http://schemas.microsoft.com/office/drawing/2014/main" id="{EF7E9EC2-3117-240F-001B-2465986AFE8B}"/>
              </a:ext>
            </a:extLst>
          </p:cNvPr>
          <p:cNvSpPr txBox="1"/>
          <p:nvPr/>
        </p:nvSpPr>
        <p:spPr>
          <a:xfrm>
            <a:off x="309241" y="-570365"/>
            <a:ext cx="4909027" cy="1229017"/>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i="0" u="none" strike="noStrike" cap="none" dirty="0">
                <a:solidFill>
                  <a:srgbClr val="FF3FAD"/>
                </a:solidFill>
                <a:latin typeface="Calibri"/>
                <a:ea typeface="Calibri"/>
                <a:cs typeface="Calibri"/>
                <a:sym typeface="Calibri"/>
              </a:rPr>
              <a:t>CONFERENCE</a:t>
            </a:r>
            <a:endParaRPr sz="2700" b="1" i="0" u="none" strike="noStrike" cap="none" dirty="0">
              <a:solidFill>
                <a:schemeClr val="dk1"/>
              </a:solidFill>
              <a:latin typeface="Calibri"/>
              <a:ea typeface="Calibri"/>
              <a:cs typeface="Calibri"/>
              <a:sym typeface="Calibri"/>
            </a:endParaRPr>
          </a:p>
        </p:txBody>
      </p:sp>
      <p:sp>
        <p:nvSpPr>
          <p:cNvPr id="4" name="Ellipse 3">
            <a:extLst>
              <a:ext uri="{FF2B5EF4-FFF2-40B4-BE49-F238E27FC236}">
                <a16:creationId xmlns:a16="http://schemas.microsoft.com/office/drawing/2014/main" id="{9488DC5B-D8D5-D914-8C5A-74FFC8EDACBE}"/>
              </a:ext>
            </a:extLst>
          </p:cNvPr>
          <p:cNvSpPr/>
          <p:nvPr/>
        </p:nvSpPr>
        <p:spPr>
          <a:xfrm>
            <a:off x="11583454" y="93721"/>
            <a:ext cx="512064" cy="484306"/>
          </a:xfrm>
          <a:prstGeom prst="ellipse">
            <a:avLst/>
          </a:prstGeom>
          <a:blipFill>
            <a:blip r:embed="rId4"/>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32913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71076208-F2A6-A4F7-1546-12C2185229D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70915E-FEC4-D750-81E7-B679D17A16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0E571F1F-C331-39DA-ABDD-FE341D146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27;p4">
            <a:extLst>
              <a:ext uri="{FF2B5EF4-FFF2-40B4-BE49-F238E27FC236}">
                <a16:creationId xmlns:a16="http://schemas.microsoft.com/office/drawing/2014/main" id="{F20FCE23-CA70-66E3-954D-44336085AB49}"/>
              </a:ext>
            </a:extLst>
          </p:cNvPr>
          <p:cNvSpPr txBox="1">
            <a:spLocks noGrp="1"/>
          </p:cNvSpPr>
          <p:nvPr>
            <p:ph type="body" idx="1"/>
          </p:nvPr>
        </p:nvSpPr>
        <p:spPr>
          <a:xfrm>
            <a:off x="402254" y="1064894"/>
            <a:ext cx="4837774" cy="4964550"/>
          </a:xfrm>
          <a:prstGeom prst="rect">
            <a:avLst/>
          </a:prstGeom>
          <a:solidFill>
            <a:schemeClr val="bg2">
              <a:lumMod val="75000"/>
            </a:schemeClr>
          </a:solidFill>
        </p:spPr>
        <p:txBody>
          <a:bodyPr spcFirstLastPara="1" vert="horz" lIns="91440" tIns="45720" rIns="91440" bIns="45720" rtlCol="0" anchorCtr="0">
            <a:normAutofit fontScale="70000" lnSpcReduction="20000"/>
          </a:bodyPr>
          <a:lstStyle/>
          <a:p>
            <a:pPr marL="0" indent="0">
              <a:buNone/>
            </a:pPr>
            <a:r>
              <a:rPr lang="en-US" sz="2200" b="1" kern="1200" dirty="0">
                <a:solidFill>
                  <a:schemeClr val="bg1"/>
                </a:solidFill>
                <a:latin typeface="+mn-lt"/>
                <a:ea typeface="+mn-ea"/>
                <a:cs typeface="+mn-cs"/>
              </a:rPr>
              <a:t>« </a:t>
            </a:r>
            <a:r>
              <a:rPr lang="en-US" sz="2200" b="1" kern="1200" dirty="0" err="1">
                <a:solidFill>
                  <a:schemeClr val="bg1"/>
                </a:solidFill>
                <a:latin typeface="+mn-lt"/>
                <a:ea typeface="+mn-ea"/>
                <a:cs typeface="+mn-cs"/>
              </a:rPr>
              <a:t>Recette</a:t>
            </a:r>
            <a:r>
              <a:rPr lang="en-US" sz="2200" b="1" kern="1200" dirty="0">
                <a:solidFill>
                  <a:schemeClr val="bg1"/>
                </a:solidFill>
                <a:latin typeface="+mn-lt"/>
                <a:ea typeface="+mn-ea"/>
                <a:cs typeface="+mn-cs"/>
              </a:rPr>
              <a:t> </a:t>
            </a:r>
            <a:r>
              <a:rPr lang="en-US" sz="2200" b="1" kern="1200" dirty="0" err="1">
                <a:solidFill>
                  <a:schemeClr val="bg1"/>
                </a:solidFill>
                <a:latin typeface="+mn-lt"/>
                <a:ea typeface="+mn-ea"/>
                <a:cs typeface="+mn-cs"/>
              </a:rPr>
              <a:t>Mexicaine</a:t>
            </a:r>
            <a:r>
              <a:rPr lang="en-US" sz="2200" b="1" kern="1200" dirty="0">
                <a:solidFill>
                  <a:schemeClr val="bg1"/>
                </a:solidFill>
                <a:latin typeface="+mn-lt"/>
                <a:ea typeface="+mn-ea"/>
                <a:cs typeface="+mn-cs"/>
              </a:rPr>
              <a:t> </a:t>
            </a:r>
            <a:r>
              <a:rPr lang="en-US" sz="2200" b="1" kern="1200" dirty="0" err="1">
                <a:solidFill>
                  <a:schemeClr val="bg1"/>
                </a:solidFill>
                <a:latin typeface="+mn-lt"/>
                <a:ea typeface="+mn-ea"/>
                <a:cs typeface="+mn-cs"/>
              </a:rPr>
              <a:t>Traditionnelle</a:t>
            </a:r>
            <a:r>
              <a:rPr lang="en-US" sz="2200" b="1" kern="1200" dirty="0">
                <a:solidFill>
                  <a:schemeClr val="bg1"/>
                </a:solidFill>
                <a:latin typeface="+mn-lt"/>
                <a:ea typeface="+mn-ea"/>
                <a:cs typeface="+mn-cs"/>
              </a:rPr>
              <a:t>»</a:t>
            </a:r>
          </a:p>
          <a:p>
            <a:pPr marL="0" indent="0">
              <a:buNone/>
            </a:pPr>
            <a:endParaRPr lang="en-US" sz="2200" b="1" kern="1200" dirty="0">
              <a:solidFill>
                <a:schemeClr val="bg1"/>
              </a:solidFill>
              <a:latin typeface="+mn-lt"/>
              <a:ea typeface="+mn-ea"/>
              <a:cs typeface="+mn-cs"/>
            </a:endParaRPr>
          </a:p>
          <a:p>
            <a:pPr marL="0" indent="0" algn="just">
              <a:lnSpc>
                <a:spcPct val="170000"/>
              </a:lnSpc>
              <a:spcAft>
                <a:spcPts val="1200"/>
              </a:spcAft>
              <a:buNone/>
            </a:pPr>
            <a:r>
              <a:rPr lang="en-US" sz="2200" kern="1200" dirty="0">
                <a:solidFill>
                  <a:schemeClr val="bg1"/>
                </a:solidFill>
                <a:latin typeface="+mn-lt"/>
                <a:ea typeface="+mn-ea"/>
                <a:cs typeface="+mn-cs"/>
              </a:rPr>
              <a:t>La </a:t>
            </a:r>
            <a:r>
              <a:rPr lang="en-US" sz="2200" kern="1200" dirty="0" err="1">
                <a:solidFill>
                  <a:schemeClr val="bg1"/>
                </a:solidFill>
                <a:latin typeface="+mn-lt"/>
                <a:ea typeface="+mn-ea"/>
                <a:cs typeface="+mn-cs"/>
              </a:rPr>
              <a:t>Cheffe</a:t>
            </a:r>
            <a:r>
              <a:rPr lang="en-US" sz="2200" kern="1200" dirty="0">
                <a:solidFill>
                  <a:schemeClr val="bg1"/>
                </a:solidFill>
                <a:latin typeface="+mn-lt"/>
                <a:ea typeface="+mn-ea"/>
                <a:cs typeface="+mn-cs"/>
              </a:rPr>
              <a:t> Patricia Garduño prepare </a:t>
            </a:r>
            <a:r>
              <a:rPr lang="en-US" sz="2200" kern="1200" dirty="0" err="1">
                <a:solidFill>
                  <a:schemeClr val="bg1"/>
                </a:solidFill>
                <a:latin typeface="+mn-lt"/>
                <a:ea typeface="+mn-ea"/>
                <a:cs typeface="+mn-cs"/>
              </a:rPr>
              <a:t>l’ensemble</a:t>
            </a:r>
            <a:r>
              <a:rPr lang="en-US" sz="2200" kern="1200" dirty="0">
                <a:solidFill>
                  <a:schemeClr val="bg1"/>
                </a:solidFill>
                <a:latin typeface="+mn-lt"/>
                <a:ea typeface="+mn-ea"/>
                <a:cs typeface="+mn-cs"/>
              </a:rPr>
              <a:t> des </a:t>
            </a:r>
            <a:r>
              <a:rPr lang="en-US" sz="2200" kern="1200" dirty="0" err="1">
                <a:solidFill>
                  <a:schemeClr val="bg1"/>
                </a:solidFill>
                <a:latin typeface="+mn-lt"/>
                <a:ea typeface="+mn-ea"/>
                <a:cs typeface="+mn-cs"/>
              </a:rPr>
              <a:t>ingrédients</a:t>
            </a:r>
            <a:r>
              <a:rPr lang="en-US" sz="2200" kern="1200" dirty="0">
                <a:solidFill>
                  <a:schemeClr val="bg1"/>
                </a:solidFill>
                <a:latin typeface="+mn-lt"/>
                <a:ea typeface="+mn-ea"/>
                <a:cs typeface="+mn-cs"/>
              </a:rPr>
              <a:t> pour </a:t>
            </a:r>
            <a:r>
              <a:rPr lang="en-US" sz="2200" kern="1200" dirty="0" err="1">
                <a:solidFill>
                  <a:schemeClr val="bg1"/>
                </a:solidFill>
                <a:latin typeface="+mn-lt"/>
                <a:ea typeface="+mn-ea"/>
                <a:cs typeface="+mn-cs"/>
              </a:rPr>
              <a:t>montrer</a:t>
            </a:r>
            <a:r>
              <a:rPr lang="en-US" sz="2200" kern="1200" dirty="0">
                <a:solidFill>
                  <a:schemeClr val="bg1"/>
                </a:solidFill>
                <a:latin typeface="+mn-lt"/>
                <a:ea typeface="+mn-ea"/>
                <a:cs typeface="+mn-cs"/>
              </a:rPr>
              <a:t> au public </a:t>
            </a:r>
            <a:r>
              <a:rPr lang="en-US" sz="2200" kern="1200" dirty="0" err="1">
                <a:solidFill>
                  <a:schemeClr val="bg1"/>
                </a:solidFill>
                <a:latin typeface="+mn-lt"/>
                <a:ea typeface="+mn-ea"/>
                <a:cs typeface="+mn-cs"/>
              </a:rPr>
              <a:t>l’élaboration</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d’une</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recette</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mexicaine</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suivi</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d’une</a:t>
            </a:r>
            <a:r>
              <a:rPr lang="en-US" sz="2200" kern="1200" dirty="0">
                <a:solidFill>
                  <a:schemeClr val="bg1"/>
                </a:solidFill>
                <a:latin typeface="+mn-lt"/>
                <a:ea typeface="+mn-ea"/>
                <a:cs typeface="+mn-cs"/>
              </a:rPr>
              <a:t> degustation et </a:t>
            </a:r>
            <a:r>
              <a:rPr lang="en-US" sz="2200" kern="1200" dirty="0" err="1">
                <a:solidFill>
                  <a:schemeClr val="bg1"/>
                </a:solidFill>
                <a:latin typeface="+mn-lt"/>
                <a:ea typeface="+mn-ea"/>
                <a:cs typeface="+mn-cs"/>
              </a:rPr>
              <a:t>boisson</a:t>
            </a:r>
            <a:r>
              <a:rPr lang="en-US" sz="2200" kern="1200" dirty="0">
                <a:solidFill>
                  <a:schemeClr val="bg1"/>
                </a:solidFill>
                <a:latin typeface="+mn-lt"/>
                <a:ea typeface="+mn-ea"/>
                <a:cs typeface="+mn-cs"/>
              </a:rPr>
              <a:t> fleur </a:t>
            </a:r>
            <a:r>
              <a:rPr lang="en-US" sz="2200" kern="1200" dirty="0" err="1">
                <a:solidFill>
                  <a:schemeClr val="bg1"/>
                </a:solidFill>
                <a:latin typeface="+mn-lt"/>
                <a:ea typeface="+mn-ea"/>
                <a:cs typeface="+mn-cs"/>
              </a:rPr>
              <a:t>d’hibiscus</a:t>
            </a:r>
            <a:r>
              <a:rPr lang="en-US" sz="2200" kern="1200" dirty="0">
                <a:solidFill>
                  <a:schemeClr val="bg1"/>
                </a:solidFill>
                <a:latin typeface="+mn-lt"/>
                <a:ea typeface="+mn-ea"/>
                <a:cs typeface="+mn-cs"/>
              </a:rPr>
              <a:t> bio “</a:t>
            </a:r>
            <a:r>
              <a:rPr lang="en-US" sz="2200" kern="1200" dirty="0" err="1">
                <a:solidFill>
                  <a:schemeClr val="bg1"/>
                </a:solidFill>
                <a:latin typeface="+mn-lt"/>
                <a:ea typeface="+mn-ea"/>
                <a:cs typeface="+mn-cs"/>
              </a:rPr>
              <a:t>agua</a:t>
            </a:r>
            <a:r>
              <a:rPr lang="en-US" sz="2200" kern="1200" dirty="0">
                <a:solidFill>
                  <a:schemeClr val="bg1"/>
                </a:solidFill>
                <a:latin typeface="+mn-lt"/>
                <a:ea typeface="+mn-ea"/>
                <a:cs typeface="+mn-cs"/>
              </a:rPr>
              <a:t> de </a:t>
            </a:r>
            <a:r>
              <a:rPr lang="en-US" sz="2200" kern="1200" dirty="0" err="1">
                <a:solidFill>
                  <a:schemeClr val="bg1"/>
                </a:solidFill>
                <a:latin typeface="+mn-lt"/>
                <a:ea typeface="+mn-ea"/>
                <a:cs typeface="+mn-cs"/>
              </a:rPr>
              <a:t>jamaica</a:t>
            </a:r>
            <a:r>
              <a:rPr lang="en-US" sz="2200" kern="1200" dirty="0">
                <a:solidFill>
                  <a:schemeClr val="bg1"/>
                </a:solidFill>
                <a:latin typeface="+mn-lt"/>
                <a:ea typeface="+mn-ea"/>
                <a:cs typeface="+mn-cs"/>
              </a:rPr>
              <a:t>”.</a:t>
            </a:r>
          </a:p>
          <a:p>
            <a:pPr marL="0" indent="0" algn="just">
              <a:lnSpc>
                <a:spcPct val="170000"/>
              </a:lnSpc>
              <a:spcAft>
                <a:spcPts val="1200"/>
              </a:spcAft>
              <a:buNone/>
            </a:pPr>
            <a:r>
              <a:rPr lang="en-US" sz="2200" kern="1200" dirty="0">
                <a:solidFill>
                  <a:schemeClr val="bg1"/>
                </a:solidFill>
                <a:latin typeface="+mn-lt"/>
                <a:ea typeface="+mn-ea"/>
                <a:cs typeface="+mn-cs"/>
              </a:rPr>
              <a:t>Lieu </a:t>
            </a:r>
            <a:r>
              <a:rPr lang="en-US" sz="2200" kern="1200" dirty="0" err="1">
                <a:solidFill>
                  <a:schemeClr val="bg1"/>
                </a:solidFill>
                <a:latin typeface="+mn-lt"/>
                <a:ea typeface="+mn-ea"/>
                <a:cs typeface="+mn-cs"/>
              </a:rPr>
              <a:t>conseillé</a:t>
            </a:r>
            <a:r>
              <a:rPr lang="en-US" sz="2200" kern="1200" dirty="0">
                <a:solidFill>
                  <a:schemeClr val="bg1"/>
                </a:solidFill>
                <a:latin typeface="+mn-lt"/>
                <a:ea typeface="+mn-ea"/>
                <a:cs typeface="+mn-cs"/>
              </a:rPr>
              <a:t>: Salle du </a:t>
            </a:r>
            <a:r>
              <a:rPr lang="en-US" sz="2200" kern="1200" dirty="0" err="1">
                <a:solidFill>
                  <a:schemeClr val="bg1"/>
                </a:solidFill>
                <a:latin typeface="+mn-lt"/>
                <a:ea typeface="+mn-ea"/>
                <a:cs typeface="+mn-cs"/>
              </a:rPr>
              <a:t>marché</a:t>
            </a:r>
            <a:r>
              <a:rPr lang="en-US" sz="2200" kern="1200" dirty="0">
                <a:solidFill>
                  <a:schemeClr val="bg1"/>
                </a:solidFill>
                <a:latin typeface="+mn-lt"/>
                <a:ea typeface="+mn-ea"/>
                <a:cs typeface="+mn-cs"/>
              </a:rPr>
              <a:t> </a:t>
            </a:r>
            <a:r>
              <a:rPr lang="en-US" sz="2200" kern="1200" dirty="0" err="1">
                <a:solidFill>
                  <a:schemeClr val="bg1"/>
                </a:solidFill>
                <a:latin typeface="+mn-lt"/>
                <a:ea typeface="+mn-ea"/>
                <a:cs typeface="+mn-cs"/>
              </a:rPr>
              <a:t>couvert</a:t>
            </a:r>
            <a:endParaRPr lang="en-US" sz="2200" kern="1200" dirty="0">
              <a:solidFill>
                <a:schemeClr val="bg1"/>
              </a:solidFill>
              <a:latin typeface="+mn-lt"/>
              <a:ea typeface="+mn-ea"/>
              <a:cs typeface="+mn-cs"/>
            </a:endParaRPr>
          </a:p>
          <a:p>
            <a:pPr marL="0" indent="0" algn="just">
              <a:lnSpc>
                <a:spcPct val="170000"/>
              </a:lnSpc>
              <a:spcAft>
                <a:spcPts val="1200"/>
              </a:spcAft>
              <a:buNone/>
            </a:pPr>
            <a:r>
              <a:rPr lang="en-US" sz="2200" kern="1200" dirty="0">
                <a:solidFill>
                  <a:schemeClr val="bg1"/>
                </a:solidFill>
                <a:latin typeface="+mn-lt"/>
                <a:ea typeface="+mn-ea"/>
                <a:cs typeface="+mn-cs"/>
              </a:rPr>
              <a:t>Matériel </a:t>
            </a:r>
            <a:r>
              <a:rPr lang="en-US" sz="2200" kern="1200" dirty="0" err="1">
                <a:solidFill>
                  <a:schemeClr val="bg1"/>
                </a:solidFill>
                <a:latin typeface="+mn-lt"/>
                <a:ea typeface="+mn-ea"/>
                <a:cs typeface="+mn-cs"/>
              </a:rPr>
              <a:t>conseillé</a:t>
            </a:r>
            <a:r>
              <a:rPr lang="en-US" sz="2200" kern="1200" dirty="0">
                <a:solidFill>
                  <a:schemeClr val="bg1"/>
                </a:solidFill>
                <a:latin typeface="+mn-lt"/>
                <a:ea typeface="+mn-ea"/>
                <a:cs typeface="+mn-cs"/>
              </a:rPr>
              <a:t>: microphone portable, </a:t>
            </a:r>
            <a:r>
              <a:rPr lang="en-US" sz="2200" kern="1200" dirty="0" err="1">
                <a:solidFill>
                  <a:schemeClr val="bg1"/>
                </a:solidFill>
                <a:latin typeface="+mn-lt"/>
                <a:ea typeface="+mn-ea"/>
                <a:cs typeface="+mn-cs"/>
              </a:rPr>
              <a:t>écran</a:t>
            </a:r>
            <a:r>
              <a:rPr lang="en-US" sz="2200" kern="1200" dirty="0">
                <a:solidFill>
                  <a:schemeClr val="bg1"/>
                </a:solidFill>
                <a:latin typeface="+mn-lt"/>
                <a:ea typeface="+mn-ea"/>
                <a:cs typeface="+mn-cs"/>
              </a:rPr>
              <a:t> et cameraman pour diffuser la masterclass </a:t>
            </a:r>
            <a:r>
              <a:rPr lang="en-US" sz="2200" kern="1200" dirty="0" err="1">
                <a:solidFill>
                  <a:schemeClr val="bg1"/>
                </a:solidFill>
                <a:latin typeface="+mn-lt"/>
                <a:ea typeface="+mn-ea"/>
                <a:cs typeface="+mn-cs"/>
              </a:rPr>
              <a:t>auprès</a:t>
            </a:r>
            <a:r>
              <a:rPr lang="en-US" sz="2200" kern="1200" dirty="0">
                <a:solidFill>
                  <a:schemeClr val="bg1"/>
                </a:solidFill>
                <a:latin typeface="+mn-lt"/>
                <a:ea typeface="+mn-ea"/>
                <a:cs typeface="+mn-cs"/>
              </a:rPr>
              <a:t> de </a:t>
            </a:r>
            <a:r>
              <a:rPr lang="en-US" sz="2200" kern="1200" dirty="0" err="1">
                <a:solidFill>
                  <a:schemeClr val="bg1"/>
                </a:solidFill>
                <a:latin typeface="+mn-lt"/>
                <a:ea typeface="+mn-ea"/>
                <a:cs typeface="+mn-cs"/>
              </a:rPr>
              <a:t>l’ensemble</a:t>
            </a:r>
            <a:r>
              <a:rPr lang="en-US" sz="2200" kern="1200" dirty="0">
                <a:solidFill>
                  <a:schemeClr val="bg1"/>
                </a:solidFill>
                <a:latin typeface="+mn-lt"/>
                <a:ea typeface="+mn-ea"/>
                <a:cs typeface="+mn-cs"/>
              </a:rPr>
              <a:t> du public.</a:t>
            </a:r>
          </a:p>
          <a:p>
            <a:pPr marL="0" indent="0" algn="just">
              <a:buNone/>
            </a:pPr>
            <a:r>
              <a:rPr lang="en-US" sz="2200" kern="1200" dirty="0">
                <a:solidFill>
                  <a:schemeClr val="bg1"/>
                </a:solidFill>
                <a:latin typeface="+mn-lt"/>
                <a:ea typeface="+mn-ea"/>
                <a:cs typeface="+mn-cs"/>
              </a:rPr>
              <a:t>Durée: maximum 2 </a:t>
            </a:r>
            <a:r>
              <a:rPr lang="en-US" sz="2200" kern="1200" dirty="0" err="1">
                <a:solidFill>
                  <a:schemeClr val="bg1"/>
                </a:solidFill>
                <a:latin typeface="+mn-lt"/>
                <a:ea typeface="+mn-ea"/>
                <a:cs typeface="+mn-cs"/>
              </a:rPr>
              <a:t>heures</a:t>
            </a:r>
            <a:endParaRPr lang="en-US" sz="2200" kern="1200" dirty="0">
              <a:solidFill>
                <a:schemeClr val="bg1"/>
              </a:solidFill>
              <a:latin typeface="+mn-lt"/>
              <a:ea typeface="+mn-ea"/>
              <a:cs typeface="+mn-cs"/>
            </a:endParaRPr>
          </a:p>
          <a:p>
            <a:pPr marL="114300" indent="-228600">
              <a:buFont typeface="Arial" panose="020B0604020202020204" pitchFamily="34" charset="0"/>
              <a:buChar char="•"/>
            </a:pPr>
            <a:endParaRPr lang="en-US" sz="2200" kern="1200" dirty="0">
              <a:solidFill>
                <a:schemeClr val="tx1"/>
              </a:solidFill>
              <a:latin typeface="+mn-lt"/>
              <a:ea typeface="+mn-ea"/>
              <a:cs typeface="+mn-cs"/>
            </a:endParaRPr>
          </a:p>
        </p:txBody>
      </p:sp>
      <p:pic>
        <p:nvPicPr>
          <p:cNvPr id="5" name="Image 4">
            <a:extLst>
              <a:ext uri="{FF2B5EF4-FFF2-40B4-BE49-F238E27FC236}">
                <a16:creationId xmlns:a16="http://schemas.microsoft.com/office/drawing/2014/main" id="{EAD1A6DD-D92B-7F70-0686-76C364B93561}"/>
              </a:ext>
            </a:extLst>
          </p:cNvPr>
          <p:cNvPicPr>
            <a:picLocks noChangeAspect="1"/>
          </p:cNvPicPr>
          <p:nvPr/>
        </p:nvPicPr>
        <p:blipFill>
          <a:blip r:embed="rId3"/>
          <a:srcRect l="1350" t="23652" r="1350"/>
          <a:stretch>
            <a:fillRect/>
          </a:stretch>
        </p:blipFill>
        <p:spPr>
          <a:xfrm>
            <a:off x="5311702" y="1622066"/>
            <a:ext cx="6878775" cy="523593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Google Shape;126;p4">
            <a:extLst>
              <a:ext uri="{FF2B5EF4-FFF2-40B4-BE49-F238E27FC236}">
                <a16:creationId xmlns:a16="http://schemas.microsoft.com/office/drawing/2014/main" id="{010182AE-6D34-D2E0-6A6F-8A87BA5506FC}"/>
              </a:ext>
            </a:extLst>
          </p:cNvPr>
          <p:cNvSpPr txBox="1"/>
          <p:nvPr/>
        </p:nvSpPr>
        <p:spPr>
          <a:xfrm>
            <a:off x="259326" y="-198576"/>
            <a:ext cx="4909027" cy="1229017"/>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dirty="0">
                <a:solidFill>
                  <a:srgbClr val="FF3FAD"/>
                </a:solidFill>
                <a:latin typeface="Calibri"/>
                <a:ea typeface="Calibri"/>
                <a:cs typeface="Calibri"/>
                <a:sym typeface="Calibri"/>
              </a:rPr>
              <a:t>MASTERCLASS</a:t>
            </a:r>
            <a:endParaRPr sz="2700" b="1" i="0" u="none" strike="noStrike" cap="none" dirty="0">
              <a:solidFill>
                <a:schemeClr val="dk1"/>
              </a:solidFill>
              <a:latin typeface="Calibri"/>
              <a:ea typeface="Calibri"/>
              <a:cs typeface="Calibri"/>
              <a:sym typeface="Calibri"/>
            </a:endParaRPr>
          </a:p>
        </p:txBody>
      </p:sp>
      <p:sp>
        <p:nvSpPr>
          <p:cNvPr id="8" name="Ellipse 7">
            <a:extLst>
              <a:ext uri="{FF2B5EF4-FFF2-40B4-BE49-F238E27FC236}">
                <a16:creationId xmlns:a16="http://schemas.microsoft.com/office/drawing/2014/main" id="{7DCDCBFA-B9FF-341B-38D2-25803B67B083}"/>
              </a:ext>
            </a:extLst>
          </p:cNvPr>
          <p:cNvSpPr/>
          <p:nvPr/>
        </p:nvSpPr>
        <p:spPr>
          <a:xfrm>
            <a:off x="11583454" y="93721"/>
            <a:ext cx="512064" cy="484306"/>
          </a:xfrm>
          <a:prstGeom prst="ellipse">
            <a:avLst/>
          </a:prstGeom>
          <a:blipFill>
            <a:blip r:embed="rId4"/>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67698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BB17615-22CA-6D58-69C6-E19E4ADF8C9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DB440E-F1ED-ECFE-1663-27766B5724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5AD76DB5-384C-F6D3-6173-EDC821B851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27;p4">
            <a:extLst>
              <a:ext uri="{FF2B5EF4-FFF2-40B4-BE49-F238E27FC236}">
                <a16:creationId xmlns:a16="http://schemas.microsoft.com/office/drawing/2014/main" id="{5851A606-6A84-1B26-7601-6B2BEF5E70A2}"/>
              </a:ext>
            </a:extLst>
          </p:cNvPr>
          <p:cNvSpPr txBox="1">
            <a:spLocks noGrp="1"/>
          </p:cNvSpPr>
          <p:nvPr>
            <p:ph type="body" idx="1"/>
          </p:nvPr>
        </p:nvSpPr>
        <p:spPr>
          <a:xfrm>
            <a:off x="402254" y="1229017"/>
            <a:ext cx="4837774" cy="4964550"/>
          </a:xfrm>
          <a:prstGeom prst="rect">
            <a:avLst/>
          </a:prstGeom>
          <a:solidFill>
            <a:schemeClr val="bg2">
              <a:lumMod val="75000"/>
            </a:schemeClr>
          </a:solidFill>
        </p:spPr>
        <p:txBody>
          <a:bodyPr spcFirstLastPara="1" vert="horz" lIns="91440" tIns="45720" rIns="91440" bIns="45720" rtlCol="0" anchorCtr="0">
            <a:normAutofit fontScale="70000" lnSpcReduction="20000"/>
          </a:bodyPr>
          <a:lstStyle/>
          <a:p>
            <a:pPr marL="0" indent="0">
              <a:buNone/>
            </a:pPr>
            <a:endParaRPr lang="en-US" sz="2200" b="1" kern="1200" dirty="0">
              <a:solidFill>
                <a:schemeClr val="bg1"/>
              </a:solidFill>
              <a:latin typeface="+mn-lt"/>
              <a:ea typeface="+mn-ea"/>
              <a:cs typeface="+mn-cs"/>
            </a:endParaRPr>
          </a:p>
          <a:p>
            <a:pPr marL="0" indent="0" algn="just">
              <a:lnSpc>
                <a:spcPct val="170000"/>
              </a:lnSpc>
              <a:spcAft>
                <a:spcPts val="1200"/>
              </a:spcAft>
              <a:buNone/>
            </a:pPr>
            <a:r>
              <a:rPr lang="fr-FR" sz="2200" dirty="0">
                <a:solidFill>
                  <a:schemeClr val="bg1"/>
                </a:solidFill>
                <a:latin typeface="Arial corps"/>
              </a:rPr>
              <a:t>Un jeu de hasard pour enfants et adultes dans lequel les participants placent des graines de haricot sur des planches illustrées dans la mesure où les images qui y sont imprimées correspondent à celles tirées du jeu de 54 cartes. La loterie doit avoir un crieur, qui improvise des vers en rapport avec les illustrations, ce qui s'appelle "chanter la loterie". Le gagnant pourra choisir un cadeau sur les lots a gagner.</a:t>
            </a:r>
          </a:p>
          <a:p>
            <a:pPr marL="0" indent="0" algn="just">
              <a:buNone/>
            </a:pPr>
            <a:r>
              <a:rPr lang="en-US" sz="2200" b="1" kern="1200" dirty="0">
                <a:solidFill>
                  <a:schemeClr val="bg1"/>
                </a:solidFill>
                <a:latin typeface="Arial corps"/>
              </a:rPr>
              <a:t>Lieu </a:t>
            </a:r>
            <a:r>
              <a:rPr lang="en-US" sz="2200" b="1" kern="1200" dirty="0" err="1">
                <a:solidFill>
                  <a:schemeClr val="bg1"/>
                </a:solidFill>
                <a:latin typeface="Arial corps"/>
              </a:rPr>
              <a:t>conseillé</a:t>
            </a:r>
            <a:r>
              <a:rPr lang="en-US" sz="2200" b="1" kern="1200" dirty="0">
                <a:solidFill>
                  <a:schemeClr val="bg1"/>
                </a:solidFill>
                <a:latin typeface="Arial corps"/>
              </a:rPr>
              <a:t>: Salle du </a:t>
            </a:r>
            <a:r>
              <a:rPr lang="en-US" sz="2200" b="1" kern="1200" dirty="0" err="1">
                <a:solidFill>
                  <a:schemeClr val="bg1"/>
                </a:solidFill>
                <a:latin typeface="Arial corps"/>
              </a:rPr>
              <a:t>marché</a:t>
            </a:r>
            <a:r>
              <a:rPr lang="en-US" sz="2200" b="1" kern="1200" dirty="0">
                <a:solidFill>
                  <a:schemeClr val="bg1"/>
                </a:solidFill>
                <a:latin typeface="Arial corps"/>
              </a:rPr>
              <a:t> </a:t>
            </a:r>
            <a:r>
              <a:rPr lang="en-US" sz="2200" b="1" kern="1200" dirty="0" err="1">
                <a:solidFill>
                  <a:schemeClr val="bg1"/>
                </a:solidFill>
                <a:latin typeface="Arial corps"/>
              </a:rPr>
              <a:t>couvert</a:t>
            </a:r>
            <a:endParaRPr lang="en-US" sz="2200" b="1" kern="1200" dirty="0">
              <a:solidFill>
                <a:schemeClr val="bg1"/>
              </a:solidFill>
              <a:latin typeface="Arial corps"/>
            </a:endParaRPr>
          </a:p>
          <a:p>
            <a:pPr marL="0" indent="0" algn="just">
              <a:buNone/>
            </a:pPr>
            <a:endParaRPr lang="fr-FR" sz="2200" dirty="0">
              <a:solidFill>
                <a:schemeClr val="bg1"/>
              </a:solidFill>
              <a:latin typeface="Arial corps"/>
            </a:endParaRPr>
          </a:p>
          <a:p>
            <a:pPr marL="0" indent="0" algn="just">
              <a:buNone/>
            </a:pPr>
            <a:r>
              <a:rPr lang="en-US" sz="2200" b="1" kern="1200" dirty="0">
                <a:solidFill>
                  <a:schemeClr val="bg1"/>
                </a:solidFill>
                <a:latin typeface="Arial corps"/>
                <a:ea typeface="+mn-ea"/>
                <a:cs typeface="+mn-cs"/>
              </a:rPr>
              <a:t>Durée: 2 </a:t>
            </a:r>
            <a:r>
              <a:rPr lang="en-US" sz="2200" b="1" kern="1200" dirty="0" err="1">
                <a:solidFill>
                  <a:schemeClr val="bg1"/>
                </a:solidFill>
                <a:latin typeface="Arial corps"/>
                <a:ea typeface="+mn-ea"/>
                <a:cs typeface="+mn-cs"/>
              </a:rPr>
              <a:t>heures</a:t>
            </a:r>
            <a:endParaRPr lang="en-US" sz="2200" b="1" kern="1200" dirty="0">
              <a:solidFill>
                <a:schemeClr val="bg1"/>
              </a:solidFill>
              <a:latin typeface="Arial corps"/>
              <a:ea typeface="+mn-ea"/>
              <a:cs typeface="+mn-cs"/>
            </a:endParaRPr>
          </a:p>
          <a:p>
            <a:pPr marL="114300" indent="-228600">
              <a:buFont typeface="Arial" panose="020B0604020202020204" pitchFamily="34" charset="0"/>
              <a:buChar char="•"/>
            </a:pPr>
            <a:endParaRPr lang="en-US" sz="2200" kern="1200" dirty="0">
              <a:solidFill>
                <a:schemeClr val="tx1"/>
              </a:solidFill>
              <a:latin typeface="+mn-lt"/>
              <a:ea typeface="+mn-ea"/>
              <a:cs typeface="+mn-cs"/>
            </a:endParaRPr>
          </a:p>
        </p:txBody>
      </p:sp>
      <p:pic>
        <p:nvPicPr>
          <p:cNvPr id="5" name="Image 4">
            <a:extLst>
              <a:ext uri="{FF2B5EF4-FFF2-40B4-BE49-F238E27FC236}">
                <a16:creationId xmlns:a16="http://schemas.microsoft.com/office/drawing/2014/main" id="{BAA1FA4E-E434-8361-A3DE-AFC7D24338A1}"/>
              </a:ext>
            </a:extLst>
          </p:cNvPr>
          <p:cNvPicPr>
            <a:picLocks noChangeAspect="1"/>
          </p:cNvPicPr>
          <p:nvPr/>
        </p:nvPicPr>
        <p:blipFill>
          <a:blip r:embed="rId3"/>
          <a:srcRect t="22085" b="2208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Google Shape;126;p4">
            <a:extLst>
              <a:ext uri="{FF2B5EF4-FFF2-40B4-BE49-F238E27FC236}">
                <a16:creationId xmlns:a16="http://schemas.microsoft.com/office/drawing/2014/main" id="{2691ADBC-A396-3991-D238-93EBA2E165F4}"/>
              </a:ext>
            </a:extLst>
          </p:cNvPr>
          <p:cNvSpPr txBox="1"/>
          <p:nvPr/>
        </p:nvSpPr>
        <p:spPr>
          <a:xfrm>
            <a:off x="259326" y="-198576"/>
            <a:ext cx="4909027" cy="1229017"/>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i="0" u="none" strike="noStrike" cap="none" dirty="0">
                <a:solidFill>
                  <a:srgbClr val="FF3FAD"/>
                </a:solidFill>
                <a:latin typeface="Calibri"/>
                <a:ea typeface="Calibri"/>
                <a:cs typeface="Calibri"/>
                <a:sym typeface="Calibri"/>
              </a:rPr>
              <a:t>JEU DE « LOTERIA »</a:t>
            </a:r>
            <a:endParaRPr sz="2700" b="1" i="0" u="none" strike="noStrike" cap="none" dirty="0">
              <a:solidFill>
                <a:schemeClr val="dk1"/>
              </a:solidFill>
              <a:latin typeface="Calibri"/>
              <a:ea typeface="Calibri"/>
              <a:cs typeface="Calibri"/>
              <a:sym typeface="Calibri"/>
            </a:endParaRPr>
          </a:p>
        </p:txBody>
      </p:sp>
      <p:sp>
        <p:nvSpPr>
          <p:cNvPr id="4" name="Ellipse 3">
            <a:extLst>
              <a:ext uri="{FF2B5EF4-FFF2-40B4-BE49-F238E27FC236}">
                <a16:creationId xmlns:a16="http://schemas.microsoft.com/office/drawing/2014/main" id="{9F8F2373-2C69-A720-00C8-9720BF051A54}"/>
              </a:ext>
            </a:extLst>
          </p:cNvPr>
          <p:cNvSpPr/>
          <p:nvPr/>
        </p:nvSpPr>
        <p:spPr>
          <a:xfrm>
            <a:off x="11583454" y="93721"/>
            <a:ext cx="512064" cy="484306"/>
          </a:xfrm>
          <a:prstGeom prst="ellipse">
            <a:avLst/>
          </a:prstGeom>
          <a:blipFill>
            <a:blip r:embed="rId4"/>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45112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4E56470-CD67-0D17-A25F-1C87AA86FC95}"/>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E7D07556-7E50-66BD-9D4C-A6843D0DE120}"/>
              </a:ext>
            </a:extLst>
          </p:cNvPr>
          <p:cNvPicPr>
            <a:picLocks noChangeAspect="1"/>
          </p:cNvPicPr>
          <p:nvPr/>
        </p:nvPicPr>
        <p:blipFill>
          <a:blip r:embed="rId3"/>
          <a:srcRect l="2597" r="6859"/>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Image 4">
            <a:extLst>
              <a:ext uri="{FF2B5EF4-FFF2-40B4-BE49-F238E27FC236}">
                <a16:creationId xmlns:a16="http://schemas.microsoft.com/office/drawing/2014/main" id="{9B52397E-2DAC-56F8-0C68-183893D71B1D}"/>
              </a:ext>
            </a:extLst>
          </p:cNvPr>
          <p:cNvPicPr>
            <a:picLocks noChangeAspect="1"/>
          </p:cNvPicPr>
          <p:nvPr/>
        </p:nvPicPr>
        <p:blipFill>
          <a:blip r:embed="rId4"/>
          <a:srcRect r="3445"/>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19" name="Freeform: Shape 18">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127;p4">
            <a:extLst>
              <a:ext uri="{FF2B5EF4-FFF2-40B4-BE49-F238E27FC236}">
                <a16:creationId xmlns:a16="http://schemas.microsoft.com/office/drawing/2014/main" id="{BEE3DD9D-B2B2-168B-57B3-74ECF81FE86F}"/>
              </a:ext>
            </a:extLst>
          </p:cNvPr>
          <p:cNvSpPr txBox="1">
            <a:spLocks noGrp="1"/>
          </p:cNvSpPr>
          <p:nvPr>
            <p:ph type="body" idx="1"/>
          </p:nvPr>
        </p:nvSpPr>
        <p:spPr>
          <a:xfrm>
            <a:off x="213638" y="2228144"/>
            <a:ext cx="3273339" cy="3948818"/>
          </a:xfrm>
          <a:prstGeom prst="rect">
            <a:avLst/>
          </a:prstGeom>
        </p:spPr>
        <p:txBody>
          <a:bodyPr spcFirstLastPara="1" vert="horz" lIns="91440" tIns="45720" rIns="91440" bIns="45720" rtlCol="0" anchorCtr="0">
            <a:normAutofit/>
          </a:bodyPr>
          <a:lstStyle/>
          <a:p>
            <a:pPr marL="0" indent="-228600">
              <a:buFont typeface="Arial" panose="020B0604020202020204" pitchFamily="34" charset="0"/>
              <a:buChar char="•"/>
            </a:pPr>
            <a:endParaRPr lang="en-US" sz="1800" b="1" kern="1200" dirty="0">
              <a:solidFill>
                <a:schemeClr val="bg1"/>
              </a:solidFill>
              <a:latin typeface="+mn-lt"/>
              <a:ea typeface="+mn-ea"/>
              <a:cs typeface="+mn-cs"/>
            </a:endParaRPr>
          </a:p>
          <a:p>
            <a:pPr marL="0" indent="0" algn="just">
              <a:spcAft>
                <a:spcPts val="1200"/>
              </a:spcAft>
              <a:buNone/>
            </a:pPr>
            <a:r>
              <a:rPr lang="en-US" sz="1800" kern="1200" dirty="0">
                <a:solidFill>
                  <a:schemeClr val="bg1"/>
                </a:solidFill>
                <a:latin typeface="+mn-lt"/>
                <a:ea typeface="+mn-ea"/>
                <a:cs typeface="+mn-cs"/>
              </a:rPr>
              <a:t>Vente de tacos, quesadillas et </a:t>
            </a:r>
            <a:r>
              <a:rPr lang="en-US" sz="1800" kern="1200" dirty="0" err="1">
                <a:solidFill>
                  <a:schemeClr val="bg1"/>
                </a:solidFill>
                <a:latin typeface="+mn-lt"/>
                <a:ea typeface="+mn-ea"/>
                <a:cs typeface="+mn-cs"/>
              </a:rPr>
              <a:t>boisson</a:t>
            </a:r>
            <a:r>
              <a:rPr lang="en-US" sz="1800" kern="1200" dirty="0">
                <a:solidFill>
                  <a:schemeClr val="bg1"/>
                </a:solidFill>
                <a:latin typeface="+mn-lt"/>
                <a:ea typeface="+mn-ea"/>
                <a:cs typeface="+mn-cs"/>
              </a:rPr>
              <a:t> fleur </a:t>
            </a:r>
            <a:r>
              <a:rPr lang="en-US" sz="1800" kern="1200" dirty="0" err="1">
                <a:solidFill>
                  <a:schemeClr val="bg1"/>
                </a:solidFill>
                <a:latin typeface="+mn-lt"/>
                <a:ea typeface="+mn-ea"/>
                <a:cs typeface="+mn-cs"/>
              </a:rPr>
              <a:t>d’hibiscus</a:t>
            </a:r>
            <a:r>
              <a:rPr lang="en-US" sz="1800" kern="1200" dirty="0">
                <a:solidFill>
                  <a:schemeClr val="bg1"/>
                </a:solidFill>
                <a:latin typeface="+mn-lt"/>
                <a:ea typeface="+mn-ea"/>
                <a:cs typeface="+mn-cs"/>
              </a:rPr>
              <a:t> pendant la durée du festival, </a:t>
            </a:r>
            <a:r>
              <a:rPr lang="en-US" sz="1800" kern="1200" dirty="0" err="1">
                <a:solidFill>
                  <a:schemeClr val="bg1"/>
                </a:solidFill>
                <a:latin typeface="+mn-lt"/>
                <a:ea typeface="+mn-ea"/>
                <a:cs typeface="+mn-cs"/>
              </a:rPr>
              <a:t>possibilité</a:t>
            </a:r>
            <a:r>
              <a:rPr lang="en-US" sz="1800" kern="1200" dirty="0">
                <a:solidFill>
                  <a:schemeClr val="bg1"/>
                </a:solidFill>
                <a:latin typeface="+mn-lt"/>
                <a:ea typeface="+mn-ea"/>
                <a:cs typeface="+mn-cs"/>
              </a:rPr>
              <a:t> midi </a:t>
            </a:r>
            <a:r>
              <a:rPr lang="en-US" sz="1800" kern="1200" dirty="0" err="1">
                <a:solidFill>
                  <a:schemeClr val="bg1"/>
                </a:solidFill>
                <a:latin typeface="+mn-lt"/>
                <a:ea typeface="+mn-ea"/>
                <a:cs typeface="+mn-cs"/>
              </a:rPr>
              <a:t>ou</a:t>
            </a:r>
            <a:r>
              <a:rPr lang="en-US" sz="1800" kern="1200" dirty="0">
                <a:solidFill>
                  <a:schemeClr val="bg1"/>
                </a:solidFill>
                <a:latin typeface="+mn-lt"/>
                <a:ea typeface="+mn-ea"/>
                <a:cs typeface="+mn-cs"/>
              </a:rPr>
              <a:t> </a:t>
            </a:r>
            <a:r>
              <a:rPr lang="en-US" sz="1800" kern="1200" dirty="0" err="1">
                <a:solidFill>
                  <a:schemeClr val="bg1"/>
                </a:solidFill>
                <a:latin typeface="+mn-lt"/>
                <a:ea typeface="+mn-ea"/>
                <a:cs typeface="+mn-cs"/>
              </a:rPr>
              <a:t>soir</a:t>
            </a:r>
            <a:r>
              <a:rPr lang="en-US" sz="1800" kern="1200" dirty="0">
                <a:solidFill>
                  <a:schemeClr val="bg1"/>
                </a:solidFill>
                <a:latin typeface="+mn-lt"/>
                <a:ea typeface="+mn-ea"/>
                <a:cs typeface="+mn-cs"/>
              </a:rPr>
              <a:t> avant et pendant le spectacle.</a:t>
            </a:r>
          </a:p>
          <a:p>
            <a:pPr marL="0" indent="0" algn="just">
              <a:spcAft>
                <a:spcPts val="1200"/>
              </a:spcAft>
              <a:buNone/>
            </a:pPr>
            <a:r>
              <a:rPr lang="en-US" sz="1800" b="1" kern="1200" dirty="0">
                <a:solidFill>
                  <a:schemeClr val="bg1"/>
                </a:solidFill>
                <a:latin typeface="+mn-lt"/>
                <a:ea typeface="+mn-ea"/>
                <a:cs typeface="+mn-cs"/>
              </a:rPr>
              <a:t>Lieu </a:t>
            </a:r>
            <a:r>
              <a:rPr lang="en-US" sz="1800" b="1" kern="1200" dirty="0" err="1">
                <a:solidFill>
                  <a:schemeClr val="bg1"/>
                </a:solidFill>
                <a:latin typeface="+mn-lt"/>
                <a:ea typeface="+mn-ea"/>
                <a:cs typeface="+mn-cs"/>
              </a:rPr>
              <a:t>conseillé</a:t>
            </a:r>
            <a:r>
              <a:rPr lang="en-US" sz="1800" b="1" kern="1200" dirty="0">
                <a:solidFill>
                  <a:schemeClr val="bg1"/>
                </a:solidFill>
                <a:latin typeface="+mn-lt"/>
                <a:ea typeface="+mn-ea"/>
                <a:cs typeface="+mn-cs"/>
              </a:rPr>
              <a:t>: Salle du </a:t>
            </a:r>
            <a:r>
              <a:rPr lang="en-US" sz="1800" b="1" kern="1200" dirty="0" err="1">
                <a:solidFill>
                  <a:schemeClr val="bg1"/>
                </a:solidFill>
                <a:latin typeface="+mn-lt"/>
                <a:ea typeface="+mn-ea"/>
                <a:cs typeface="+mn-cs"/>
              </a:rPr>
              <a:t>marché</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couvert</a:t>
            </a:r>
            <a:r>
              <a:rPr lang="en-US" sz="1800" b="1" kern="1200" dirty="0">
                <a:solidFill>
                  <a:schemeClr val="bg1"/>
                </a:solidFill>
                <a:latin typeface="+mn-lt"/>
                <a:ea typeface="+mn-ea"/>
                <a:cs typeface="+mn-cs"/>
              </a:rPr>
              <a:t> </a:t>
            </a:r>
            <a:r>
              <a:rPr lang="en-US" sz="1800" b="1" kern="1200" dirty="0" err="1">
                <a:solidFill>
                  <a:schemeClr val="bg1"/>
                </a:solidFill>
                <a:latin typeface="+mn-lt"/>
                <a:ea typeface="+mn-ea"/>
                <a:cs typeface="+mn-cs"/>
              </a:rPr>
              <a:t>ou</a:t>
            </a:r>
            <a:r>
              <a:rPr lang="en-US" sz="1800" b="1" kern="1200" dirty="0">
                <a:solidFill>
                  <a:schemeClr val="bg1"/>
                </a:solidFill>
                <a:latin typeface="+mn-lt"/>
                <a:ea typeface="+mn-ea"/>
                <a:cs typeface="+mn-cs"/>
              </a:rPr>
              <a:t> place Valle de Bravo</a:t>
            </a:r>
          </a:p>
          <a:p>
            <a:pPr marL="114300" indent="-228600">
              <a:buFont typeface="Arial" panose="020B0604020202020204" pitchFamily="34" charset="0"/>
              <a:buChar char="•"/>
            </a:pPr>
            <a:endParaRPr lang="en-US" sz="1800" kern="1200" dirty="0">
              <a:solidFill>
                <a:schemeClr val="tx1"/>
              </a:solidFill>
              <a:latin typeface="+mn-lt"/>
              <a:ea typeface="+mn-ea"/>
              <a:cs typeface="+mn-cs"/>
            </a:endParaRPr>
          </a:p>
        </p:txBody>
      </p:sp>
      <p:sp>
        <p:nvSpPr>
          <p:cNvPr id="8" name="Google Shape;126;p4">
            <a:extLst>
              <a:ext uri="{FF2B5EF4-FFF2-40B4-BE49-F238E27FC236}">
                <a16:creationId xmlns:a16="http://schemas.microsoft.com/office/drawing/2014/main" id="{558F6662-D1FF-4B25-8626-E285F382EA27}"/>
              </a:ext>
            </a:extLst>
          </p:cNvPr>
          <p:cNvSpPr txBox="1"/>
          <p:nvPr/>
        </p:nvSpPr>
        <p:spPr>
          <a:xfrm>
            <a:off x="259327" y="-198576"/>
            <a:ext cx="3089930" cy="975391"/>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i="0" u="none" strike="noStrike" cap="none" dirty="0">
                <a:solidFill>
                  <a:srgbClr val="FF3FAD"/>
                </a:solidFill>
                <a:latin typeface="Calibri"/>
                <a:ea typeface="Calibri"/>
                <a:cs typeface="Calibri"/>
                <a:sym typeface="Calibri"/>
              </a:rPr>
              <a:t>FOOD TRUCK</a:t>
            </a:r>
            <a:endParaRPr sz="2700" b="1" i="0" u="none" strike="noStrike" cap="none" dirty="0">
              <a:solidFill>
                <a:schemeClr val="dk1"/>
              </a:solidFill>
              <a:latin typeface="Calibri"/>
              <a:ea typeface="Calibri"/>
              <a:cs typeface="Calibri"/>
              <a:sym typeface="Calibri"/>
            </a:endParaRPr>
          </a:p>
        </p:txBody>
      </p:sp>
      <p:sp>
        <p:nvSpPr>
          <p:cNvPr id="11" name="Ellipse 10">
            <a:extLst>
              <a:ext uri="{FF2B5EF4-FFF2-40B4-BE49-F238E27FC236}">
                <a16:creationId xmlns:a16="http://schemas.microsoft.com/office/drawing/2014/main" id="{8E3C7530-5CEA-40F5-9999-1567C6EB1CE5}"/>
              </a:ext>
            </a:extLst>
          </p:cNvPr>
          <p:cNvSpPr/>
          <p:nvPr/>
        </p:nvSpPr>
        <p:spPr>
          <a:xfrm>
            <a:off x="11583454" y="93721"/>
            <a:ext cx="512064" cy="484306"/>
          </a:xfrm>
          <a:prstGeom prst="ellipse">
            <a:avLst/>
          </a:prstGeom>
          <a:blipFill>
            <a:blip r:embed="rId5"/>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44531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69000" b="-69000"/>
          </a:stretch>
        </a:blipFill>
        <a:effectLst/>
      </p:bgPr>
    </p:bg>
    <p:spTree>
      <p:nvGrpSpPr>
        <p:cNvPr id="1" name="">
          <a:extLst>
            <a:ext uri="{FF2B5EF4-FFF2-40B4-BE49-F238E27FC236}">
              <a16:creationId xmlns:a16="http://schemas.microsoft.com/office/drawing/2014/main" id="{337A55D1-82BA-8D4D-C0CB-FDEB6753AD5C}"/>
            </a:ext>
          </a:extLst>
        </p:cNvPr>
        <p:cNvGrpSpPr/>
        <p:nvPr/>
      </p:nvGrpSpPr>
      <p:grpSpPr>
        <a:xfrm>
          <a:off x="0" y="0"/>
          <a:ext cx="0" cy="0"/>
          <a:chOff x="0" y="0"/>
          <a:chExt cx="0" cy="0"/>
        </a:xfrm>
      </p:grpSpPr>
      <p:sp>
        <p:nvSpPr>
          <p:cNvPr id="8" name="Ellipse 7">
            <a:extLst>
              <a:ext uri="{FF2B5EF4-FFF2-40B4-BE49-F238E27FC236}">
                <a16:creationId xmlns:a16="http://schemas.microsoft.com/office/drawing/2014/main" id="{B991FB12-44F5-6EF2-989B-DB0CCEA3B3DB}"/>
              </a:ext>
            </a:extLst>
          </p:cNvPr>
          <p:cNvSpPr/>
          <p:nvPr/>
        </p:nvSpPr>
        <p:spPr>
          <a:xfrm>
            <a:off x="11583454" y="93721"/>
            <a:ext cx="512064" cy="484306"/>
          </a:xfrm>
          <a:prstGeom prst="ellipse">
            <a:avLst/>
          </a:prstGeom>
          <a:blipFill>
            <a:blip r:embed="rId3"/>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65A2AA66-7632-FB3F-6FB9-39D06C5F36C9}"/>
              </a:ext>
            </a:extLst>
          </p:cNvPr>
          <p:cNvSpPr/>
          <p:nvPr/>
        </p:nvSpPr>
        <p:spPr>
          <a:xfrm>
            <a:off x="1324337" y="1378195"/>
            <a:ext cx="3919993" cy="1311760"/>
          </a:xfrm>
          <a:prstGeom prst="roundRect">
            <a:avLst/>
          </a:prstGeom>
          <a:solidFill>
            <a:srgbClr val="FFE7FD"/>
          </a:solidFill>
          <a:ln>
            <a:solidFill>
              <a:srgbClr val="FFE7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lumMod val="75000"/>
                    <a:lumOff val="25000"/>
                  </a:schemeClr>
                </a:solidFill>
              </a:rPr>
              <a:t>TRANSMETTRE</a:t>
            </a:r>
            <a:br>
              <a:rPr lang="fr-FR" sz="2000" dirty="0">
                <a:solidFill>
                  <a:schemeClr val="tx1">
                    <a:lumMod val="75000"/>
                    <a:lumOff val="25000"/>
                  </a:schemeClr>
                </a:solidFill>
              </a:rPr>
            </a:br>
            <a:r>
              <a:rPr lang="fr-FR" sz="2000" dirty="0">
                <a:solidFill>
                  <a:schemeClr val="tx1">
                    <a:lumMod val="75000"/>
                    <a:lumOff val="25000"/>
                  </a:schemeClr>
                </a:solidFill>
              </a:rPr>
              <a:t>Ateliers • </a:t>
            </a:r>
            <a:r>
              <a:rPr lang="fr-FR" sz="2000" dirty="0" err="1">
                <a:solidFill>
                  <a:schemeClr val="tx1">
                    <a:lumMod val="75000"/>
                    <a:lumOff val="25000"/>
                  </a:schemeClr>
                </a:solidFill>
              </a:rPr>
              <a:t>Masterclass</a:t>
            </a:r>
            <a:r>
              <a:rPr lang="fr-FR" sz="2000" dirty="0">
                <a:solidFill>
                  <a:schemeClr val="tx1">
                    <a:lumMod val="75000"/>
                    <a:lumOff val="25000"/>
                  </a:schemeClr>
                </a:solidFill>
              </a:rPr>
              <a:t> • Conférences • Cuisine mexicaine</a:t>
            </a:r>
          </a:p>
        </p:txBody>
      </p:sp>
      <p:sp>
        <p:nvSpPr>
          <p:cNvPr id="13" name="Rectangle : coins arrondis 12">
            <a:extLst>
              <a:ext uri="{FF2B5EF4-FFF2-40B4-BE49-F238E27FC236}">
                <a16:creationId xmlns:a16="http://schemas.microsoft.com/office/drawing/2014/main" id="{701B8F48-1D7D-6451-9760-19AC5C508390}"/>
              </a:ext>
            </a:extLst>
          </p:cNvPr>
          <p:cNvSpPr/>
          <p:nvPr/>
        </p:nvSpPr>
        <p:spPr>
          <a:xfrm>
            <a:off x="1324338" y="3063174"/>
            <a:ext cx="3919993" cy="1311760"/>
          </a:xfrm>
          <a:prstGeom prst="roundRect">
            <a:avLst/>
          </a:prstGeom>
          <a:solidFill>
            <a:srgbClr val="FFE7FD"/>
          </a:solidFill>
          <a:ln>
            <a:solidFill>
              <a:srgbClr val="FFE7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b="1" dirty="0">
              <a:solidFill>
                <a:schemeClr val="tx1">
                  <a:lumMod val="75000"/>
                  <a:lumOff val="25000"/>
                </a:schemeClr>
              </a:solidFill>
            </a:endParaRPr>
          </a:p>
          <a:p>
            <a:pPr algn="ctr"/>
            <a:r>
              <a:rPr lang="fr-FR" sz="2000" b="1" dirty="0">
                <a:solidFill>
                  <a:schemeClr val="tx1">
                    <a:lumMod val="75000"/>
                    <a:lumOff val="25000"/>
                  </a:schemeClr>
                </a:solidFill>
              </a:rPr>
              <a:t>ANIMER</a:t>
            </a:r>
            <a:br>
              <a:rPr lang="fr-FR" sz="2000" dirty="0">
                <a:solidFill>
                  <a:schemeClr val="tx1">
                    <a:lumMod val="75000"/>
                    <a:lumOff val="25000"/>
                  </a:schemeClr>
                </a:solidFill>
              </a:rPr>
            </a:br>
            <a:r>
              <a:rPr lang="fr-FR" sz="2000" dirty="0">
                <a:solidFill>
                  <a:schemeClr val="tx1">
                    <a:lumMod val="75000"/>
                    <a:lumOff val="25000"/>
                  </a:schemeClr>
                </a:solidFill>
              </a:rPr>
              <a:t>Fêtes Latino-Mexicaines • Fête des Morts • Fiestas Patrias • Animations</a:t>
            </a:r>
          </a:p>
          <a:p>
            <a:pPr algn="ctr"/>
            <a:endParaRPr lang="fr-FR" sz="2000" dirty="0">
              <a:solidFill>
                <a:schemeClr val="tx1">
                  <a:lumMod val="75000"/>
                  <a:lumOff val="25000"/>
                </a:schemeClr>
              </a:solidFill>
            </a:endParaRPr>
          </a:p>
        </p:txBody>
      </p:sp>
      <p:sp>
        <p:nvSpPr>
          <p:cNvPr id="15" name="Rectangle : coins arrondis 14">
            <a:extLst>
              <a:ext uri="{FF2B5EF4-FFF2-40B4-BE49-F238E27FC236}">
                <a16:creationId xmlns:a16="http://schemas.microsoft.com/office/drawing/2014/main" id="{CC4E939B-09BF-D6D9-483A-656B62E9D2E3}"/>
              </a:ext>
            </a:extLst>
          </p:cNvPr>
          <p:cNvSpPr/>
          <p:nvPr/>
        </p:nvSpPr>
        <p:spPr>
          <a:xfrm>
            <a:off x="6065740" y="1378195"/>
            <a:ext cx="3919993" cy="1311760"/>
          </a:xfrm>
          <a:prstGeom prst="roundRect">
            <a:avLst/>
          </a:prstGeom>
          <a:solidFill>
            <a:srgbClr val="FFE7FD"/>
          </a:solidFill>
          <a:ln>
            <a:solidFill>
              <a:srgbClr val="FFE7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lumMod val="75000"/>
                    <a:lumOff val="25000"/>
                  </a:schemeClr>
                </a:solidFill>
              </a:rPr>
              <a:t>CRÉER</a:t>
            </a:r>
          </a:p>
          <a:p>
            <a:pPr algn="ctr"/>
            <a:r>
              <a:rPr lang="fr-FR" sz="2000" dirty="0">
                <a:solidFill>
                  <a:schemeClr val="tx1">
                    <a:lumMod val="75000"/>
                    <a:lumOff val="25000"/>
                  </a:schemeClr>
                </a:solidFill>
              </a:rPr>
              <a:t>Nouveaux festivals • rencontres gastronomiques • résidences • événements culturels</a:t>
            </a:r>
          </a:p>
        </p:txBody>
      </p:sp>
      <p:sp>
        <p:nvSpPr>
          <p:cNvPr id="17" name="Rectangle : coins arrondis 16">
            <a:extLst>
              <a:ext uri="{FF2B5EF4-FFF2-40B4-BE49-F238E27FC236}">
                <a16:creationId xmlns:a16="http://schemas.microsoft.com/office/drawing/2014/main" id="{409E09D4-995B-4764-1594-056CD2FE2CEC}"/>
              </a:ext>
            </a:extLst>
          </p:cNvPr>
          <p:cNvSpPr/>
          <p:nvPr/>
        </p:nvSpPr>
        <p:spPr>
          <a:xfrm>
            <a:off x="6065739" y="3043493"/>
            <a:ext cx="3919993" cy="1311760"/>
          </a:xfrm>
          <a:prstGeom prst="roundRect">
            <a:avLst/>
          </a:prstGeom>
          <a:solidFill>
            <a:srgbClr val="FFE7FD"/>
          </a:solidFill>
          <a:ln>
            <a:solidFill>
              <a:srgbClr val="FFE7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800" b="1" dirty="0">
                <a:solidFill>
                  <a:schemeClr val="tx1">
                    <a:lumMod val="75000"/>
                    <a:lumOff val="25000"/>
                  </a:schemeClr>
                </a:solidFill>
              </a:rPr>
              <a:t>CONNECTER</a:t>
            </a:r>
            <a:br>
              <a:rPr lang="fr-FR" sz="1800" dirty="0">
                <a:solidFill>
                  <a:schemeClr val="tx1">
                    <a:lumMod val="75000"/>
                    <a:lumOff val="25000"/>
                  </a:schemeClr>
                </a:solidFill>
              </a:rPr>
            </a:br>
            <a:r>
              <a:rPr lang="fr-FR" sz="1800" dirty="0">
                <a:solidFill>
                  <a:schemeClr val="tx1">
                    <a:lumMod val="75000"/>
                    <a:lumOff val="25000"/>
                  </a:schemeClr>
                </a:solidFill>
              </a:rPr>
              <a:t>Un réseau mexicain en France, Espagne, Italie et au Mexique</a:t>
            </a:r>
          </a:p>
          <a:p>
            <a:pPr algn="ctr"/>
            <a:r>
              <a:rPr lang="fr-FR" sz="1800" dirty="0">
                <a:solidFill>
                  <a:schemeClr val="tx1">
                    <a:lumMod val="75000"/>
                    <a:lumOff val="25000"/>
                  </a:schemeClr>
                </a:solidFill>
              </a:rPr>
              <a:t>Chefs • artistes • artisans • associations • Institutions</a:t>
            </a:r>
            <a:endParaRPr lang="fr-FR" sz="2000" dirty="0">
              <a:solidFill>
                <a:schemeClr val="tx1">
                  <a:lumMod val="75000"/>
                  <a:lumOff val="25000"/>
                </a:schemeClr>
              </a:solidFill>
            </a:endParaRPr>
          </a:p>
        </p:txBody>
      </p:sp>
      <p:sp>
        <p:nvSpPr>
          <p:cNvPr id="3" name="Google Shape;126;p4">
            <a:extLst>
              <a:ext uri="{FF2B5EF4-FFF2-40B4-BE49-F238E27FC236}">
                <a16:creationId xmlns:a16="http://schemas.microsoft.com/office/drawing/2014/main" id="{E9844E41-D247-4D79-599C-D8000692B416}"/>
              </a:ext>
            </a:extLst>
          </p:cNvPr>
          <p:cNvSpPr txBox="1"/>
          <p:nvPr/>
        </p:nvSpPr>
        <p:spPr>
          <a:xfrm>
            <a:off x="997599" y="-11952"/>
            <a:ext cx="9812886" cy="610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i="0" u="none" strike="noStrike" cap="none" dirty="0">
                <a:solidFill>
                  <a:srgbClr val="FF3399"/>
                </a:solidFill>
                <a:latin typeface="Calibri"/>
                <a:ea typeface="Calibri"/>
                <a:cs typeface="Calibri"/>
                <a:sym typeface="Calibri"/>
              </a:rPr>
              <a:t>L’Hibiscus au service du rayonnement mexicain de Barcelonnette</a:t>
            </a:r>
          </a:p>
        </p:txBody>
      </p:sp>
      <p:sp>
        <p:nvSpPr>
          <p:cNvPr id="7" name="Rectangle : coins arrondis 6">
            <a:extLst>
              <a:ext uri="{FF2B5EF4-FFF2-40B4-BE49-F238E27FC236}">
                <a16:creationId xmlns:a16="http://schemas.microsoft.com/office/drawing/2014/main" id="{8DF44698-4780-4F88-259D-E8072DAC4A1D}"/>
              </a:ext>
            </a:extLst>
          </p:cNvPr>
          <p:cNvSpPr/>
          <p:nvPr/>
        </p:nvSpPr>
        <p:spPr>
          <a:xfrm>
            <a:off x="2599970" y="5114790"/>
            <a:ext cx="6110129" cy="1371858"/>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chemeClr val="bg1"/>
                </a:solidFill>
              </a:rPr>
              <a:t>Une collaboration dans la durée pour faire vivre, renouveler et rayonner l’identité mexicaine de </a:t>
            </a:r>
            <a:r>
              <a:rPr lang="fr-FR" sz="2000" b="1" dirty="0">
                <a:solidFill>
                  <a:schemeClr val="bg1"/>
                </a:solidFill>
              </a:rPr>
              <a:t>Barcelonnette</a:t>
            </a:r>
          </a:p>
        </p:txBody>
      </p:sp>
      <p:sp>
        <p:nvSpPr>
          <p:cNvPr id="11" name="Accolade fermante 10">
            <a:extLst>
              <a:ext uri="{FF2B5EF4-FFF2-40B4-BE49-F238E27FC236}">
                <a16:creationId xmlns:a16="http://schemas.microsoft.com/office/drawing/2014/main" id="{16F3D646-8868-D33E-D8A8-229A95725FBA}"/>
              </a:ext>
            </a:extLst>
          </p:cNvPr>
          <p:cNvSpPr/>
          <p:nvPr/>
        </p:nvSpPr>
        <p:spPr>
          <a:xfrm rot="5400000">
            <a:off x="5355831" y="1907264"/>
            <a:ext cx="610360" cy="5690607"/>
          </a:xfrm>
          <a:prstGeom prst="rightBrace">
            <a:avLst/>
          </a:prstGeom>
          <a:ln>
            <a:solidFill>
              <a:srgbClr val="FF33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228842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3000" r="-3000"/>
          </a:stretch>
        </a:blipFill>
        <a:effectLst/>
      </p:bgPr>
    </p:bg>
    <p:spTree>
      <p:nvGrpSpPr>
        <p:cNvPr id="1" name=""/>
        <p:cNvGrpSpPr/>
        <p:nvPr/>
      </p:nvGrpSpPr>
      <p:grpSpPr>
        <a:xfrm>
          <a:off x="0" y="0"/>
          <a:ext cx="0" cy="0"/>
          <a:chOff x="0" y="0"/>
          <a:chExt cx="0" cy="0"/>
        </a:xfrm>
      </p:grpSpPr>
      <p:sp>
        <p:nvSpPr>
          <p:cNvPr id="6" name="Google Shape;126;p4">
            <a:extLst>
              <a:ext uri="{FF2B5EF4-FFF2-40B4-BE49-F238E27FC236}">
                <a16:creationId xmlns:a16="http://schemas.microsoft.com/office/drawing/2014/main" id="{42C90835-12CB-C1DB-33EC-C800E9DFF39B}"/>
              </a:ext>
            </a:extLst>
          </p:cNvPr>
          <p:cNvSpPr txBox="1"/>
          <p:nvPr/>
        </p:nvSpPr>
        <p:spPr>
          <a:xfrm>
            <a:off x="4260366" y="-562159"/>
            <a:ext cx="4598920" cy="13117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FF3FAD"/>
              </a:buClr>
              <a:buSzPct val="100000"/>
              <a:buFont typeface="Calibri"/>
              <a:buNone/>
            </a:pPr>
            <a:r>
              <a:rPr lang="fr-FR" sz="2700" b="1" dirty="0">
                <a:solidFill>
                  <a:srgbClr val="FF3FAD"/>
                </a:solidFill>
                <a:latin typeface="Calibri"/>
                <a:ea typeface="Calibri"/>
                <a:cs typeface="Calibri"/>
                <a:sym typeface="Calibri"/>
              </a:rPr>
              <a:t>PROPOSITION 2027-2030</a:t>
            </a:r>
            <a:endParaRPr sz="2700" b="1" i="0" u="none" strike="noStrike" cap="none" dirty="0">
              <a:solidFill>
                <a:schemeClr val="dk1"/>
              </a:solidFill>
              <a:latin typeface="Calibri"/>
              <a:ea typeface="Calibri"/>
              <a:cs typeface="Calibri"/>
              <a:sym typeface="Calibri"/>
            </a:endParaRPr>
          </a:p>
        </p:txBody>
      </p:sp>
      <p:sp>
        <p:nvSpPr>
          <p:cNvPr id="8" name="Ellipse 7">
            <a:extLst>
              <a:ext uri="{FF2B5EF4-FFF2-40B4-BE49-F238E27FC236}">
                <a16:creationId xmlns:a16="http://schemas.microsoft.com/office/drawing/2014/main" id="{99742647-C653-FD77-140C-7AB02A6A73AE}"/>
              </a:ext>
            </a:extLst>
          </p:cNvPr>
          <p:cNvSpPr/>
          <p:nvPr/>
        </p:nvSpPr>
        <p:spPr>
          <a:xfrm>
            <a:off x="11583454" y="93721"/>
            <a:ext cx="512064" cy="484306"/>
          </a:xfrm>
          <a:prstGeom prst="ellipse">
            <a:avLst/>
          </a:prstGeom>
          <a:blipFill>
            <a:blip r:embed="rId3"/>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74E9E772-5CDD-E692-2AF7-B809BB281901}"/>
              </a:ext>
            </a:extLst>
          </p:cNvPr>
          <p:cNvSpPr/>
          <p:nvPr/>
        </p:nvSpPr>
        <p:spPr>
          <a:xfrm>
            <a:off x="2828898" y="1711959"/>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Cours de cuisine aux restaurateurs volontaires (mai)</a:t>
            </a:r>
          </a:p>
        </p:txBody>
      </p:sp>
      <p:sp>
        <p:nvSpPr>
          <p:cNvPr id="13" name="Rectangle : coins arrondis 12">
            <a:extLst>
              <a:ext uri="{FF2B5EF4-FFF2-40B4-BE49-F238E27FC236}">
                <a16:creationId xmlns:a16="http://schemas.microsoft.com/office/drawing/2014/main" id="{596F4411-A51F-F404-ACE3-5938BC05813A}"/>
              </a:ext>
            </a:extLst>
          </p:cNvPr>
          <p:cNvSpPr/>
          <p:nvPr/>
        </p:nvSpPr>
        <p:spPr>
          <a:xfrm>
            <a:off x="2828898" y="2966497"/>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Food truck festival jazz (juillet)</a:t>
            </a:r>
          </a:p>
          <a:p>
            <a:pPr algn="ctr"/>
            <a:endParaRPr lang="fr-FR" sz="1600" dirty="0"/>
          </a:p>
        </p:txBody>
      </p:sp>
      <p:sp>
        <p:nvSpPr>
          <p:cNvPr id="15" name="Rectangle : coins arrondis 14">
            <a:extLst>
              <a:ext uri="{FF2B5EF4-FFF2-40B4-BE49-F238E27FC236}">
                <a16:creationId xmlns:a16="http://schemas.microsoft.com/office/drawing/2014/main" id="{67AB750F-2D6A-C091-CF7B-6FFA32303EB9}"/>
              </a:ext>
            </a:extLst>
          </p:cNvPr>
          <p:cNvSpPr/>
          <p:nvPr/>
        </p:nvSpPr>
        <p:spPr>
          <a:xfrm>
            <a:off x="2828898" y="4324373"/>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r>
              <a:rPr lang="fr-FR" sz="1600" dirty="0">
                <a:solidFill>
                  <a:schemeClr val="bg1"/>
                </a:solidFill>
              </a:rPr>
              <a:t>Festival Latino-Mexicain</a:t>
            </a:r>
          </a:p>
          <a:p>
            <a:pPr algn="ctr"/>
            <a:r>
              <a:rPr lang="fr-FR" sz="1600" dirty="0">
                <a:solidFill>
                  <a:schemeClr val="bg1"/>
                </a:solidFill>
              </a:rPr>
              <a:t>Conférences, </a:t>
            </a:r>
            <a:r>
              <a:rPr lang="fr-FR" sz="1600" dirty="0" err="1">
                <a:solidFill>
                  <a:schemeClr val="bg1"/>
                </a:solidFill>
              </a:rPr>
              <a:t>masterclass</a:t>
            </a:r>
            <a:r>
              <a:rPr lang="fr-FR" sz="1600" dirty="0">
                <a:solidFill>
                  <a:schemeClr val="bg1"/>
                </a:solidFill>
              </a:rPr>
              <a:t> et </a:t>
            </a:r>
            <a:r>
              <a:rPr lang="fr-FR" sz="1600" b="1" dirty="0">
                <a:solidFill>
                  <a:schemeClr val="bg1"/>
                </a:solidFill>
              </a:rPr>
              <a:t>repas gastronomique avec Mariachis</a:t>
            </a:r>
          </a:p>
          <a:p>
            <a:pPr algn="ctr"/>
            <a:endParaRPr lang="fr-FR" sz="1600" dirty="0"/>
          </a:p>
        </p:txBody>
      </p:sp>
      <p:sp>
        <p:nvSpPr>
          <p:cNvPr id="17" name="Rectangle : coins arrondis 16">
            <a:extLst>
              <a:ext uri="{FF2B5EF4-FFF2-40B4-BE49-F238E27FC236}">
                <a16:creationId xmlns:a16="http://schemas.microsoft.com/office/drawing/2014/main" id="{B6766AD7-70B0-7326-FC26-3FF25E95D910}"/>
              </a:ext>
            </a:extLst>
          </p:cNvPr>
          <p:cNvSpPr/>
          <p:nvPr/>
        </p:nvSpPr>
        <p:spPr>
          <a:xfrm>
            <a:off x="6571739" y="1711959"/>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600" dirty="0">
              <a:solidFill>
                <a:schemeClr val="bg1"/>
              </a:solidFill>
            </a:endParaRPr>
          </a:p>
          <a:p>
            <a:pPr algn="ctr"/>
            <a:r>
              <a:rPr lang="fr-FR" sz="1600" dirty="0">
                <a:solidFill>
                  <a:schemeClr val="bg1"/>
                </a:solidFill>
              </a:rPr>
              <a:t>Nouveau festival de 3 jours 2</a:t>
            </a:r>
            <a:r>
              <a:rPr lang="fr-FR" sz="1600" baseline="30000" dirty="0">
                <a:solidFill>
                  <a:schemeClr val="bg1"/>
                </a:solidFill>
              </a:rPr>
              <a:t>ème</a:t>
            </a:r>
            <a:r>
              <a:rPr lang="fr-FR" sz="1600" dirty="0">
                <a:solidFill>
                  <a:schemeClr val="bg1"/>
                </a:solidFill>
              </a:rPr>
              <a:t> week-end de septembre « Fiestas Patrias » avec culture, musique et gastronomie</a:t>
            </a:r>
          </a:p>
          <a:p>
            <a:pPr algn="ctr"/>
            <a:endParaRPr lang="fr-FR" sz="1600" dirty="0"/>
          </a:p>
        </p:txBody>
      </p:sp>
      <p:sp>
        <p:nvSpPr>
          <p:cNvPr id="19" name="Rectangle : coins arrondis 18">
            <a:extLst>
              <a:ext uri="{FF2B5EF4-FFF2-40B4-BE49-F238E27FC236}">
                <a16:creationId xmlns:a16="http://schemas.microsoft.com/office/drawing/2014/main" id="{EA578363-3524-9E05-1346-8A4726AF7664}"/>
              </a:ext>
            </a:extLst>
          </p:cNvPr>
          <p:cNvSpPr/>
          <p:nvPr/>
        </p:nvSpPr>
        <p:spPr>
          <a:xfrm>
            <a:off x="6571740" y="2966498"/>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r>
              <a:rPr lang="fr-FR" sz="1600" dirty="0">
                <a:solidFill>
                  <a:schemeClr val="bg1"/>
                </a:solidFill>
              </a:rPr>
              <a:t>Fête des Morts</a:t>
            </a:r>
          </a:p>
          <a:p>
            <a:pPr algn="ctr"/>
            <a:r>
              <a:rPr lang="fr-FR" sz="1600" dirty="0">
                <a:solidFill>
                  <a:schemeClr val="bg1"/>
                </a:solidFill>
              </a:rPr>
              <a:t>(2</a:t>
            </a:r>
            <a:r>
              <a:rPr lang="fr-FR" sz="1600" baseline="30000" dirty="0">
                <a:solidFill>
                  <a:schemeClr val="bg1"/>
                </a:solidFill>
              </a:rPr>
              <a:t>ème</a:t>
            </a:r>
            <a:r>
              <a:rPr lang="fr-FR" sz="1600" dirty="0">
                <a:solidFill>
                  <a:schemeClr val="bg1"/>
                </a:solidFill>
              </a:rPr>
              <a:t> week-end vacances)</a:t>
            </a:r>
          </a:p>
          <a:p>
            <a:pPr algn="ctr"/>
            <a:r>
              <a:rPr lang="fr-FR" sz="1600" dirty="0" err="1">
                <a:solidFill>
                  <a:schemeClr val="bg1"/>
                </a:solidFill>
              </a:rPr>
              <a:t>Masterclass</a:t>
            </a:r>
            <a:r>
              <a:rPr lang="fr-FR" sz="1600" dirty="0">
                <a:solidFill>
                  <a:schemeClr val="bg1"/>
                </a:solidFill>
              </a:rPr>
              <a:t>, jeux et </a:t>
            </a:r>
            <a:r>
              <a:rPr lang="fr-FR" sz="1600" b="1" dirty="0">
                <a:solidFill>
                  <a:schemeClr val="bg1"/>
                </a:solidFill>
              </a:rPr>
              <a:t>dîner avec spectacle « Allegra »</a:t>
            </a:r>
          </a:p>
          <a:p>
            <a:pPr algn="ctr"/>
            <a:endParaRPr lang="fr-FR" sz="1600" dirty="0"/>
          </a:p>
        </p:txBody>
      </p:sp>
      <p:sp>
        <p:nvSpPr>
          <p:cNvPr id="23" name="Rectangle : coins arrondis 22">
            <a:extLst>
              <a:ext uri="{FF2B5EF4-FFF2-40B4-BE49-F238E27FC236}">
                <a16:creationId xmlns:a16="http://schemas.microsoft.com/office/drawing/2014/main" id="{9976302B-3660-FE5C-B2F7-973CD2641AD4}"/>
              </a:ext>
            </a:extLst>
          </p:cNvPr>
          <p:cNvSpPr/>
          <p:nvPr/>
        </p:nvSpPr>
        <p:spPr>
          <a:xfrm>
            <a:off x="6571739" y="4281997"/>
            <a:ext cx="3267102" cy="981339"/>
          </a:xfrm>
          <a:prstGeom prst="roundRect">
            <a:avLst/>
          </a:prstGeom>
          <a:solidFill>
            <a:srgbClr val="FF33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r>
              <a:rPr lang="fr-FR" sz="1600" dirty="0"/>
              <a:t>Echange Stagiaires</a:t>
            </a:r>
          </a:p>
          <a:p>
            <a:pPr algn="ctr"/>
            <a:r>
              <a:rPr lang="fr-FR" sz="1600" dirty="0"/>
              <a:t>Cuisine/hôtellerie</a:t>
            </a:r>
          </a:p>
          <a:p>
            <a:pPr algn="ctr"/>
            <a:r>
              <a:rPr lang="fr-FR" sz="1600" dirty="0"/>
              <a:t> </a:t>
            </a:r>
          </a:p>
        </p:txBody>
      </p:sp>
    </p:spTree>
    <p:extLst>
      <p:ext uri="{BB962C8B-B14F-4D97-AF65-F5344CB8AC3E}">
        <p14:creationId xmlns:p14="http://schemas.microsoft.com/office/powerpoint/2010/main" val="3840465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8CAF00-96F2-A650-3896-FC96D31E6022}"/>
              </a:ext>
            </a:extLst>
          </p:cNvPr>
          <p:cNvSpPr>
            <a:spLocks noGrp="1"/>
          </p:cNvSpPr>
          <p:nvPr>
            <p:ph type="title"/>
          </p:nvPr>
        </p:nvSpPr>
        <p:spPr>
          <a:xfrm>
            <a:off x="838199" y="1016484"/>
            <a:ext cx="10515600" cy="1325563"/>
          </a:xfrm>
        </p:spPr>
        <p:txBody>
          <a:bodyPr>
            <a:normAutofit fontScale="90000"/>
          </a:bodyPr>
          <a:lstStyle/>
          <a:p>
            <a:pPr algn="ctr"/>
            <a:r>
              <a:rPr lang="fr-FR" sz="3600" b="1" dirty="0">
                <a:solidFill>
                  <a:schemeClr val="tx1"/>
                </a:solidFill>
              </a:rPr>
              <a:t>Prochaine collaboration à Barcelonnette:</a:t>
            </a:r>
            <a:br>
              <a:rPr lang="fr-FR" sz="3600" b="1" dirty="0">
                <a:solidFill>
                  <a:schemeClr val="tx1"/>
                </a:solidFill>
              </a:rPr>
            </a:br>
            <a:br>
              <a:rPr lang="fr-FR" sz="3600" b="1" dirty="0">
                <a:solidFill>
                  <a:srgbClr val="FF3FAD"/>
                </a:solidFill>
              </a:rPr>
            </a:br>
            <a:r>
              <a:rPr lang="fr-FR" sz="3600" b="1" dirty="0">
                <a:solidFill>
                  <a:srgbClr val="FF3FAD"/>
                </a:solidFill>
              </a:rPr>
              <a:t>Soirée Mexicaine à la Villa Lorenzo</a:t>
            </a:r>
            <a:br>
              <a:rPr lang="fr-FR" sz="3600" b="1" dirty="0">
                <a:solidFill>
                  <a:srgbClr val="FF3FAD"/>
                </a:solidFill>
              </a:rPr>
            </a:br>
            <a:r>
              <a:rPr lang="fr-FR" sz="3600" dirty="0">
                <a:solidFill>
                  <a:srgbClr val="FF3399"/>
                </a:solidFill>
                <a:latin typeface="Arial"/>
              </a:rPr>
              <a:t>Sabor a México</a:t>
            </a:r>
            <a:br>
              <a:rPr lang="fr-FR" dirty="0">
                <a:solidFill>
                  <a:srgbClr val="FF3399"/>
                </a:solidFill>
                <a:latin typeface="Arial"/>
              </a:rPr>
            </a:br>
            <a:br>
              <a:rPr lang="fr-FR" b="1" dirty="0"/>
            </a:br>
            <a:endParaRPr lang="fr-FR" dirty="0"/>
          </a:p>
        </p:txBody>
      </p:sp>
      <p:sp>
        <p:nvSpPr>
          <p:cNvPr id="6" name="ZoneTexte 5">
            <a:extLst>
              <a:ext uri="{FF2B5EF4-FFF2-40B4-BE49-F238E27FC236}">
                <a16:creationId xmlns:a16="http://schemas.microsoft.com/office/drawing/2014/main" id="{84E4C8D5-9C60-4000-75F1-C5D12257990B}"/>
              </a:ext>
            </a:extLst>
          </p:cNvPr>
          <p:cNvSpPr txBox="1"/>
          <p:nvPr/>
        </p:nvSpPr>
        <p:spPr>
          <a:xfrm>
            <a:off x="2494241" y="2196819"/>
            <a:ext cx="7203517" cy="3947234"/>
          </a:xfrm>
          <a:prstGeom prst="rect">
            <a:avLst/>
          </a:prstGeom>
          <a:noFill/>
        </p:spPr>
        <p:txBody>
          <a:bodyPr wrap="square">
            <a:spAutoFit/>
          </a:bodyPr>
          <a:lstStyle/>
          <a:p>
            <a:pPr marL="0" marR="0" indent="0" algn="just" fontAlgn="base">
              <a:spcBef>
                <a:spcPts val="1500"/>
              </a:spcBef>
              <a:spcAft>
                <a:spcPts val="225"/>
              </a:spcAft>
              <a:buNone/>
            </a:pPr>
            <a:r>
              <a:rPr lang="fr-FR" sz="1600" b="0" i="0" dirty="0">
                <a:solidFill>
                  <a:schemeClr val="tx1"/>
                </a:solidFill>
                <a:effectLst/>
                <a:latin typeface="Arial"/>
              </a:rPr>
              <a:t>La Villa Lorenzo à Barcelonnette accueille la cheffe mexicaine </a:t>
            </a:r>
            <a:r>
              <a:rPr lang="fr-FR" sz="1600" b="1" i="0" dirty="0">
                <a:solidFill>
                  <a:schemeClr val="tx1"/>
                </a:solidFill>
                <a:effectLst/>
                <a:latin typeface="Arial"/>
              </a:rPr>
              <a:t>Patricia Garduño</a:t>
            </a:r>
            <a:r>
              <a:rPr lang="fr-FR" sz="1600" b="0" i="0" dirty="0">
                <a:solidFill>
                  <a:schemeClr val="tx1"/>
                </a:solidFill>
                <a:effectLst/>
                <a:latin typeface="Arial"/>
              </a:rPr>
              <a:t> pour deux soirées gourmandes en </a:t>
            </a:r>
            <a:r>
              <a:rPr lang="fr-FR" sz="1600" b="1" i="0" dirty="0">
                <a:solidFill>
                  <a:schemeClr val="tx1"/>
                </a:solidFill>
                <a:effectLst/>
                <a:latin typeface="Arial"/>
              </a:rPr>
              <a:t>menu 4 mains </a:t>
            </a:r>
            <a:r>
              <a:rPr lang="fr-FR" sz="1600" b="0" i="0" dirty="0">
                <a:solidFill>
                  <a:schemeClr val="tx1"/>
                </a:solidFill>
                <a:effectLst/>
                <a:latin typeface="Arial"/>
              </a:rPr>
              <a:t>les</a:t>
            </a:r>
            <a:r>
              <a:rPr lang="fr-FR" sz="1600" b="1" i="0" dirty="0">
                <a:solidFill>
                  <a:schemeClr val="tx1"/>
                </a:solidFill>
                <a:effectLst/>
                <a:latin typeface="Arial"/>
              </a:rPr>
              <a:t> 9 et 10 Octobre 2026.</a:t>
            </a:r>
            <a:endParaRPr lang="fr-FR" sz="1600" b="0" i="0" dirty="0">
              <a:solidFill>
                <a:schemeClr val="tx1"/>
              </a:solidFill>
              <a:effectLst/>
              <a:latin typeface="Arial"/>
            </a:endParaRPr>
          </a:p>
          <a:p>
            <a:pPr marL="0" marR="0" indent="0" algn="just" fontAlgn="base">
              <a:spcBef>
                <a:spcPts val="1500"/>
              </a:spcBef>
              <a:spcAft>
                <a:spcPts val="225"/>
              </a:spcAft>
              <a:buNone/>
            </a:pPr>
            <a:r>
              <a:rPr lang="fr-FR" sz="1600" b="0" i="0" dirty="0">
                <a:solidFill>
                  <a:schemeClr val="tx1"/>
                </a:solidFill>
                <a:effectLst/>
                <a:latin typeface="Arial"/>
              </a:rPr>
              <a:t>Pour l’occasion, Patricia Garduño viendra partager son univers culinaire et ses inspirations mexicaines avec la cuisine de la Villa Lorenzo. Une rencontre entre deux territoires, deux cultures et deux façons de raconter la cuisine, autour de produits soigneusement sélectionnés et d’une envie commune : faire vivre une expérience généreuse, créative et singulière.</a:t>
            </a:r>
          </a:p>
          <a:p>
            <a:pPr marL="0" marR="0" indent="0" algn="just" fontAlgn="base">
              <a:spcBef>
                <a:spcPts val="1500"/>
              </a:spcBef>
              <a:spcAft>
                <a:spcPts val="225"/>
              </a:spcAft>
              <a:buNone/>
            </a:pPr>
            <a:r>
              <a:rPr lang="fr-FR" sz="1600" b="0" i="0" dirty="0">
                <a:solidFill>
                  <a:schemeClr val="tx1"/>
                </a:solidFill>
                <a:effectLst/>
                <a:latin typeface="Arial"/>
              </a:rPr>
              <a:t>Au fil du menu, les </a:t>
            </a:r>
            <a:r>
              <a:rPr lang="fr-FR" sz="1600" b="1" i="0" dirty="0">
                <a:solidFill>
                  <a:schemeClr val="tx1"/>
                </a:solidFill>
                <a:effectLst/>
                <a:latin typeface="Arial"/>
              </a:rPr>
              <a:t>saveurs du Mexique rencontreront les produits de l’Ubaye</a:t>
            </a:r>
            <a:r>
              <a:rPr lang="fr-FR" sz="1600" b="0" i="0" dirty="0">
                <a:solidFill>
                  <a:schemeClr val="tx1"/>
                </a:solidFill>
                <a:effectLst/>
                <a:latin typeface="Arial"/>
              </a:rPr>
              <a:t> dans une cuisine pensée comme un dialogue entre les terroirs, les savoir-faire et les personnalités des cheffes.</a:t>
            </a:r>
          </a:p>
          <a:p>
            <a:pPr marL="0" marR="0" indent="0" algn="just" fontAlgn="base">
              <a:spcBef>
                <a:spcPts val="1500"/>
              </a:spcBef>
              <a:spcAft>
                <a:spcPts val="225"/>
              </a:spcAft>
              <a:buNone/>
            </a:pPr>
            <a:r>
              <a:rPr lang="fr-FR" sz="1600" b="0" i="0" dirty="0">
                <a:solidFill>
                  <a:schemeClr val="tx1"/>
                </a:solidFill>
                <a:effectLst/>
                <a:latin typeface="Arial"/>
              </a:rPr>
              <a:t>Les places étant volontairement limitées afin de préserver l’expérience à table, </a:t>
            </a:r>
            <a:r>
              <a:rPr lang="fr-FR" sz="1600" b="1" i="0" dirty="0">
                <a:solidFill>
                  <a:schemeClr val="tx1"/>
                </a:solidFill>
                <a:effectLst/>
                <a:latin typeface="Arial"/>
              </a:rPr>
              <a:t>la réservation est vivement conseillée</a:t>
            </a:r>
            <a:r>
              <a:rPr lang="fr-FR" sz="1600" b="0" i="0" dirty="0">
                <a:solidFill>
                  <a:schemeClr val="tx1"/>
                </a:solidFill>
                <a:effectLst/>
                <a:latin typeface="Arial"/>
              </a:rPr>
              <a:t>.</a:t>
            </a:r>
            <a:endParaRPr lang="fr-FR" sz="1600" b="0" i="0" dirty="0">
              <a:solidFill>
                <a:schemeClr val="tx1"/>
              </a:solidFill>
              <a:effectLst/>
              <a:latin typeface="Montserrat" panose="00000500000000000000" pitchFamily="2" charset="0"/>
            </a:endParaRPr>
          </a:p>
        </p:txBody>
      </p:sp>
    </p:spTree>
    <p:extLst>
      <p:ext uri="{BB962C8B-B14F-4D97-AF65-F5344CB8AC3E}">
        <p14:creationId xmlns:p14="http://schemas.microsoft.com/office/powerpoint/2010/main" val="561135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7">
            <a:extLst>
              <a:ext uri="{FF2B5EF4-FFF2-40B4-BE49-F238E27FC236}">
                <a16:creationId xmlns:a16="http://schemas.microsoft.com/office/drawing/2014/main" id="{E69257B1-1043-E895-7950-A1C23219BC83}"/>
              </a:ext>
            </a:extLst>
          </p:cNvPr>
          <p:cNvPicPr>
            <a:picLocks noChangeAspect="1"/>
          </p:cNvPicPr>
          <p:nvPr/>
        </p:nvPicPr>
        <p:blipFill>
          <a:blip r:embed="rId2"/>
          <a:srcRect l="174" t="9048" r="-173"/>
          <a:stretch>
            <a:fillRect/>
          </a:stretch>
        </p:blipFill>
        <p:spPr>
          <a:xfrm>
            <a:off x="6421035" y="643467"/>
            <a:ext cx="5129784" cy="5571066"/>
          </a:xfrm>
          <a:prstGeom prst="rect">
            <a:avLst/>
          </a:prstGeom>
        </p:spPr>
      </p:pic>
      <p:sp>
        <p:nvSpPr>
          <p:cNvPr id="17" name="Rectangle 16">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0B602BC2-A00D-920E-E283-38C476CB6723}"/>
              </a:ext>
            </a:extLst>
          </p:cNvPr>
          <p:cNvPicPr>
            <a:picLocks noChangeAspect="1"/>
          </p:cNvPicPr>
          <p:nvPr/>
        </p:nvPicPr>
        <p:blipFill>
          <a:blip r:embed="rId3"/>
          <a:srcRect t="1172" r="1" b="1"/>
          <a:stretch>
            <a:fillRect/>
          </a:stretch>
        </p:blipFill>
        <p:spPr>
          <a:xfrm>
            <a:off x="641180" y="643467"/>
            <a:ext cx="5129784" cy="5571066"/>
          </a:xfrm>
          <a:prstGeom prst="rect">
            <a:avLst/>
          </a:prstGeom>
        </p:spPr>
      </p:pic>
    </p:spTree>
    <p:extLst>
      <p:ext uri="{BB962C8B-B14F-4D97-AF65-F5344CB8AC3E}">
        <p14:creationId xmlns:p14="http://schemas.microsoft.com/office/powerpoint/2010/main" val="181335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hlinkClick r:id="rId2"/>
            <a:extLst>
              <a:ext uri="{FF2B5EF4-FFF2-40B4-BE49-F238E27FC236}">
                <a16:creationId xmlns:a16="http://schemas.microsoft.com/office/drawing/2014/main" id="{F04AA4FD-6379-4AB2-B268-959A72DCFBDC}"/>
              </a:ext>
            </a:extLst>
          </p:cNvPr>
          <p:cNvPicPr>
            <a:picLocks noChangeAspect="1"/>
          </p:cNvPicPr>
          <p:nvPr/>
        </p:nvPicPr>
        <p:blipFill>
          <a:blip r:embed="rId3"/>
          <a:stretch>
            <a:fillRect/>
          </a:stretch>
        </p:blipFill>
        <p:spPr>
          <a:xfrm>
            <a:off x="7878986" y="4945728"/>
            <a:ext cx="2508949" cy="1669930"/>
          </a:xfrm>
          <a:prstGeom prst="rect">
            <a:avLst/>
          </a:prstGeom>
        </p:spPr>
      </p:pic>
      <p:pic>
        <p:nvPicPr>
          <p:cNvPr id="26" name="Image 25">
            <a:hlinkClick r:id="rId4"/>
            <a:extLst>
              <a:ext uri="{FF2B5EF4-FFF2-40B4-BE49-F238E27FC236}">
                <a16:creationId xmlns:a16="http://schemas.microsoft.com/office/drawing/2014/main" id="{4F93457E-2D65-400A-995C-A2058CC0AA67}"/>
              </a:ext>
            </a:extLst>
          </p:cNvPr>
          <p:cNvPicPr>
            <a:picLocks noChangeAspect="1"/>
          </p:cNvPicPr>
          <p:nvPr/>
        </p:nvPicPr>
        <p:blipFill>
          <a:blip r:embed="rId5"/>
          <a:stretch>
            <a:fillRect/>
          </a:stretch>
        </p:blipFill>
        <p:spPr>
          <a:xfrm>
            <a:off x="4731786" y="4899941"/>
            <a:ext cx="2733845" cy="1745761"/>
          </a:xfrm>
          <a:prstGeom prst="rect">
            <a:avLst/>
          </a:prstGeom>
        </p:spPr>
      </p:pic>
      <p:pic>
        <p:nvPicPr>
          <p:cNvPr id="30" name="Image 29">
            <a:hlinkClick r:id="rId6"/>
            <a:extLst>
              <a:ext uri="{FF2B5EF4-FFF2-40B4-BE49-F238E27FC236}">
                <a16:creationId xmlns:a16="http://schemas.microsoft.com/office/drawing/2014/main" id="{BC0889DF-7F52-4BC1-8494-1F5D0E9EC8D4}"/>
              </a:ext>
            </a:extLst>
          </p:cNvPr>
          <p:cNvPicPr>
            <a:picLocks noChangeAspect="1"/>
          </p:cNvPicPr>
          <p:nvPr/>
        </p:nvPicPr>
        <p:blipFill>
          <a:blip r:embed="rId7"/>
          <a:stretch>
            <a:fillRect/>
          </a:stretch>
        </p:blipFill>
        <p:spPr>
          <a:xfrm>
            <a:off x="1374379" y="4845675"/>
            <a:ext cx="2750040" cy="1800027"/>
          </a:xfrm>
          <a:prstGeom prst="rect">
            <a:avLst/>
          </a:prstGeom>
        </p:spPr>
      </p:pic>
      <p:sp>
        <p:nvSpPr>
          <p:cNvPr id="38" name="Ellipse 37">
            <a:extLst>
              <a:ext uri="{FF2B5EF4-FFF2-40B4-BE49-F238E27FC236}">
                <a16:creationId xmlns:a16="http://schemas.microsoft.com/office/drawing/2014/main" id="{0BCE9AA8-3CEA-4E1D-A4CD-57BF93837A2C}"/>
              </a:ext>
            </a:extLst>
          </p:cNvPr>
          <p:cNvSpPr/>
          <p:nvPr/>
        </p:nvSpPr>
        <p:spPr>
          <a:xfrm>
            <a:off x="11583454" y="93721"/>
            <a:ext cx="512064" cy="484306"/>
          </a:xfrm>
          <a:prstGeom prst="ellipse">
            <a:avLst/>
          </a:prstGeom>
          <a:blipFill>
            <a:blip r:embed="rId8"/>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hlinkClick r:id="rId9"/>
            <a:extLst>
              <a:ext uri="{FF2B5EF4-FFF2-40B4-BE49-F238E27FC236}">
                <a16:creationId xmlns:a16="http://schemas.microsoft.com/office/drawing/2014/main" id="{8CFA6D2C-2DAE-49FF-8568-E35939486EE1}"/>
              </a:ext>
            </a:extLst>
          </p:cNvPr>
          <p:cNvPicPr>
            <a:picLocks noChangeAspect="1"/>
          </p:cNvPicPr>
          <p:nvPr/>
        </p:nvPicPr>
        <p:blipFill>
          <a:blip r:embed="rId10"/>
          <a:stretch>
            <a:fillRect/>
          </a:stretch>
        </p:blipFill>
        <p:spPr>
          <a:xfrm>
            <a:off x="5231809" y="2797566"/>
            <a:ext cx="2867144" cy="1832042"/>
          </a:xfrm>
          <a:prstGeom prst="rect">
            <a:avLst/>
          </a:prstGeom>
        </p:spPr>
      </p:pic>
      <p:pic>
        <p:nvPicPr>
          <p:cNvPr id="10" name="Image 9">
            <a:hlinkClick r:id="rId11"/>
            <a:extLst>
              <a:ext uri="{FF2B5EF4-FFF2-40B4-BE49-F238E27FC236}">
                <a16:creationId xmlns:a16="http://schemas.microsoft.com/office/drawing/2014/main" id="{36CE1257-101F-46E3-A259-E644FC08E4E1}"/>
              </a:ext>
            </a:extLst>
          </p:cNvPr>
          <p:cNvPicPr>
            <a:picLocks noChangeAspect="1"/>
          </p:cNvPicPr>
          <p:nvPr/>
        </p:nvPicPr>
        <p:blipFill>
          <a:blip r:embed="rId12"/>
          <a:stretch>
            <a:fillRect/>
          </a:stretch>
        </p:blipFill>
        <p:spPr>
          <a:xfrm>
            <a:off x="8719743" y="2781056"/>
            <a:ext cx="2753771" cy="1793783"/>
          </a:xfrm>
          <a:prstGeom prst="rect">
            <a:avLst/>
          </a:prstGeom>
        </p:spPr>
      </p:pic>
      <p:pic>
        <p:nvPicPr>
          <p:cNvPr id="19" name="Image 18">
            <a:hlinkClick r:id="rId13"/>
            <a:extLst>
              <a:ext uri="{FF2B5EF4-FFF2-40B4-BE49-F238E27FC236}">
                <a16:creationId xmlns:a16="http://schemas.microsoft.com/office/drawing/2014/main" id="{6BC20774-47BD-06A4-D501-606936108B06}"/>
              </a:ext>
            </a:extLst>
          </p:cNvPr>
          <p:cNvPicPr>
            <a:picLocks noChangeAspect="1"/>
          </p:cNvPicPr>
          <p:nvPr/>
        </p:nvPicPr>
        <p:blipFill>
          <a:blip r:embed="rId14"/>
          <a:stretch>
            <a:fillRect/>
          </a:stretch>
        </p:blipFill>
        <p:spPr>
          <a:xfrm>
            <a:off x="1967072" y="2824285"/>
            <a:ext cx="2764714" cy="1778603"/>
          </a:xfrm>
          <a:prstGeom prst="rect">
            <a:avLst/>
          </a:prstGeom>
        </p:spPr>
      </p:pic>
      <p:pic>
        <p:nvPicPr>
          <p:cNvPr id="13" name="Image 12">
            <a:hlinkClick r:id="rId15"/>
            <a:extLst>
              <a:ext uri="{FF2B5EF4-FFF2-40B4-BE49-F238E27FC236}">
                <a16:creationId xmlns:a16="http://schemas.microsoft.com/office/drawing/2014/main" id="{4A0A9CA5-7BCA-068F-3054-F93B48CEDB81}"/>
              </a:ext>
            </a:extLst>
          </p:cNvPr>
          <p:cNvPicPr>
            <a:picLocks noChangeAspect="1"/>
          </p:cNvPicPr>
          <p:nvPr/>
        </p:nvPicPr>
        <p:blipFill>
          <a:blip r:embed="rId16"/>
          <a:stretch>
            <a:fillRect/>
          </a:stretch>
        </p:blipFill>
        <p:spPr>
          <a:xfrm>
            <a:off x="7950845" y="830408"/>
            <a:ext cx="2682465" cy="1792588"/>
          </a:xfrm>
          <a:prstGeom prst="rect">
            <a:avLst/>
          </a:prstGeom>
        </p:spPr>
      </p:pic>
      <p:pic>
        <p:nvPicPr>
          <p:cNvPr id="7" name="Image 6">
            <a:hlinkClick r:id="rId17"/>
            <a:extLst>
              <a:ext uri="{FF2B5EF4-FFF2-40B4-BE49-F238E27FC236}">
                <a16:creationId xmlns:a16="http://schemas.microsoft.com/office/drawing/2014/main" id="{53F58D5C-4E8B-9881-B696-A63B34EC56B5}"/>
              </a:ext>
            </a:extLst>
          </p:cNvPr>
          <p:cNvPicPr>
            <a:picLocks noChangeAspect="1"/>
          </p:cNvPicPr>
          <p:nvPr/>
        </p:nvPicPr>
        <p:blipFill>
          <a:blip r:embed="rId18"/>
          <a:stretch>
            <a:fillRect/>
          </a:stretch>
        </p:blipFill>
        <p:spPr>
          <a:xfrm>
            <a:off x="612099" y="736680"/>
            <a:ext cx="2976742" cy="1966211"/>
          </a:xfrm>
          <a:prstGeom prst="rect">
            <a:avLst/>
          </a:prstGeom>
        </p:spPr>
      </p:pic>
      <p:pic>
        <p:nvPicPr>
          <p:cNvPr id="15" name="Image 14">
            <a:hlinkClick r:id="rId19"/>
            <a:extLst>
              <a:ext uri="{FF2B5EF4-FFF2-40B4-BE49-F238E27FC236}">
                <a16:creationId xmlns:a16="http://schemas.microsoft.com/office/drawing/2014/main" id="{76B59340-5C57-D339-DB37-801B6EE41F07}"/>
              </a:ext>
            </a:extLst>
          </p:cNvPr>
          <p:cNvPicPr>
            <a:picLocks noChangeAspect="1"/>
          </p:cNvPicPr>
          <p:nvPr/>
        </p:nvPicPr>
        <p:blipFill>
          <a:blip r:embed="rId20"/>
          <a:stretch>
            <a:fillRect/>
          </a:stretch>
        </p:blipFill>
        <p:spPr>
          <a:xfrm>
            <a:off x="4253673" y="885096"/>
            <a:ext cx="2727688" cy="1763944"/>
          </a:xfrm>
          <a:prstGeom prst="rect">
            <a:avLst/>
          </a:prstGeom>
        </p:spPr>
      </p:pic>
      <p:sp>
        <p:nvSpPr>
          <p:cNvPr id="31" name="Google Shape;252;p16">
            <a:extLst>
              <a:ext uri="{FF2B5EF4-FFF2-40B4-BE49-F238E27FC236}">
                <a16:creationId xmlns:a16="http://schemas.microsoft.com/office/drawing/2014/main" id="{81656D52-DB9E-5465-4DD6-5B71E0CD4975}"/>
              </a:ext>
            </a:extLst>
          </p:cNvPr>
          <p:cNvSpPr txBox="1"/>
          <p:nvPr/>
        </p:nvSpPr>
        <p:spPr>
          <a:xfrm>
            <a:off x="96482" y="190798"/>
            <a:ext cx="9761620" cy="584735"/>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200" b="1" dirty="0">
                <a:solidFill>
                  <a:srgbClr val="D60093"/>
                </a:solidFill>
                <a:latin typeface="Balthazar"/>
                <a:ea typeface="Balthazar"/>
                <a:cs typeface="Balthazar"/>
                <a:sym typeface="Balthazar"/>
              </a:rPr>
              <a:t>PARTICIPATION BARCELONNETTE</a:t>
            </a:r>
            <a:r>
              <a:rPr lang="en-US" sz="3200" b="1" i="0" u="none" strike="noStrike" cap="none" dirty="0">
                <a:solidFill>
                  <a:srgbClr val="D60093"/>
                </a:solidFill>
                <a:latin typeface="Balthazar"/>
                <a:ea typeface="Balthazar"/>
                <a:cs typeface="Balthazar"/>
                <a:sym typeface="Balthazar"/>
              </a:rPr>
              <a:t> DEPUIS 201</a:t>
            </a:r>
            <a:r>
              <a:rPr lang="en-US" sz="3200" b="1" dirty="0">
                <a:solidFill>
                  <a:srgbClr val="D60093"/>
                </a:solidFill>
                <a:latin typeface="Balthazar"/>
                <a:ea typeface="Balthazar"/>
                <a:cs typeface="Balthazar"/>
                <a:sym typeface="Balthazar"/>
              </a:rPr>
              <a:t>7</a:t>
            </a:r>
            <a:r>
              <a:rPr lang="en-US" sz="1800" b="0" i="0" u="none" strike="noStrike" cap="none" dirty="0">
                <a:solidFill>
                  <a:schemeClr val="dk1"/>
                </a:solidFill>
                <a:latin typeface="Calibri"/>
                <a:ea typeface="Calibri"/>
                <a:cs typeface="Calibri"/>
                <a:sym typeface="Calibri"/>
              </a:rPr>
              <a:t> </a:t>
            </a:r>
            <a:endParaRPr dirty="0"/>
          </a:p>
        </p:txBody>
      </p:sp>
    </p:spTree>
    <p:extLst>
      <p:ext uri="{BB962C8B-B14F-4D97-AF65-F5344CB8AC3E}">
        <p14:creationId xmlns:p14="http://schemas.microsoft.com/office/powerpoint/2010/main" val="2747760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hlinkClick r:id="rId2"/>
            <a:extLst>
              <a:ext uri="{FF2B5EF4-FFF2-40B4-BE49-F238E27FC236}">
                <a16:creationId xmlns:a16="http://schemas.microsoft.com/office/drawing/2014/main" id="{42410957-FD0F-46E1-931D-72BA94D3DDEB}"/>
              </a:ext>
            </a:extLst>
          </p:cNvPr>
          <p:cNvPicPr>
            <a:picLocks noChangeAspect="1"/>
          </p:cNvPicPr>
          <p:nvPr/>
        </p:nvPicPr>
        <p:blipFill>
          <a:blip r:embed="rId3"/>
          <a:stretch>
            <a:fillRect/>
          </a:stretch>
        </p:blipFill>
        <p:spPr>
          <a:xfrm>
            <a:off x="6698344" y="4262904"/>
            <a:ext cx="3446505" cy="2312566"/>
          </a:xfrm>
          <a:prstGeom prst="rect">
            <a:avLst/>
          </a:prstGeom>
        </p:spPr>
      </p:pic>
      <p:pic>
        <p:nvPicPr>
          <p:cNvPr id="17" name="Image 16">
            <a:hlinkClick r:id="rId4"/>
            <a:extLst>
              <a:ext uri="{FF2B5EF4-FFF2-40B4-BE49-F238E27FC236}">
                <a16:creationId xmlns:a16="http://schemas.microsoft.com/office/drawing/2014/main" id="{A11CED53-8F61-4A1A-BFB1-AD27C5BD8948}"/>
              </a:ext>
            </a:extLst>
          </p:cNvPr>
          <p:cNvPicPr>
            <a:picLocks noChangeAspect="1"/>
          </p:cNvPicPr>
          <p:nvPr/>
        </p:nvPicPr>
        <p:blipFill>
          <a:blip r:embed="rId5"/>
          <a:stretch>
            <a:fillRect/>
          </a:stretch>
        </p:blipFill>
        <p:spPr>
          <a:xfrm>
            <a:off x="2644404" y="4355606"/>
            <a:ext cx="3540241" cy="2220644"/>
          </a:xfrm>
          <a:prstGeom prst="rect">
            <a:avLst/>
          </a:prstGeom>
        </p:spPr>
      </p:pic>
      <p:pic>
        <p:nvPicPr>
          <p:cNvPr id="28" name="Image 27">
            <a:hlinkClick r:id="rId6"/>
            <a:extLst>
              <a:ext uri="{FF2B5EF4-FFF2-40B4-BE49-F238E27FC236}">
                <a16:creationId xmlns:a16="http://schemas.microsoft.com/office/drawing/2014/main" id="{C2C52A47-617F-4078-9247-B1F0D8E3328E}"/>
              </a:ext>
            </a:extLst>
          </p:cNvPr>
          <p:cNvPicPr>
            <a:picLocks noChangeAspect="1"/>
          </p:cNvPicPr>
          <p:nvPr/>
        </p:nvPicPr>
        <p:blipFill>
          <a:blip r:embed="rId7"/>
          <a:stretch>
            <a:fillRect/>
          </a:stretch>
        </p:blipFill>
        <p:spPr>
          <a:xfrm>
            <a:off x="8606841" y="1354752"/>
            <a:ext cx="3367112" cy="2360510"/>
          </a:xfrm>
          <a:prstGeom prst="rect">
            <a:avLst/>
          </a:prstGeom>
        </p:spPr>
      </p:pic>
      <p:sp>
        <p:nvSpPr>
          <p:cNvPr id="38" name="Ellipse 37">
            <a:extLst>
              <a:ext uri="{FF2B5EF4-FFF2-40B4-BE49-F238E27FC236}">
                <a16:creationId xmlns:a16="http://schemas.microsoft.com/office/drawing/2014/main" id="{0BCE9AA8-3CEA-4E1D-A4CD-57BF93837A2C}"/>
              </a:ext>
            </a:extLst>
          </p:cNvPr>
          <p:cNvSpPr/>
          <p:nvPr/>
        </p:nvSpPr>
        <p:spPr>
          <a:xfrm>
            <a:off x="11583454" y="93721"/>
            <a:ext cx="512064" cy="484306"/>
          </a:xfrm>
          <a:prstGeom prst="ellipse">
            <a:avLst/>
          </a:prstGeom>
          <a:blipFill>
            <a:blip r:embed="rId8"/>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hlinkClick r:id="rId9"/>
            <a:extLst>
              <a:ext uri="{FF2B5EF4-FFF2-40B4-BE49-F238E27FC236}">
                <a16:creationId xmlns:a16="http://schemas.microsoft.com/office/drawing/2014/main" id="{853FA768-F9F4-C02E-4A4B-37E696773683}"/>
              </a:ext>
            </a:extLst>
          </p:cNvPr>
          <p:cNvPicPr>
            <a:picLocks noChangeAspect="1"/>
          </p:cNvPicPr>
          <p:nvPr/>
        </p:nvPicPr>
        <p:blipFill>
          <a:blip r:embed="rId10"/>
          <a:stretch>
            <a:fillRect/>
          </a:stretch>
        </p:blipFill>
        <p:spPr>
          <a:xfrm>
            <a:off x="4621180" y="1299029"/>
            <a:ext cx="3697540" cy="2435398"/>
          </a:xfrm>
          <a:prstGeom prst="rect">
            <a:avLst/>
          </a:prstGeom>
        </p:spPr>
      </p:pic>
      <p:pic>
        <p:nvPicPr>
          <p:cNvPr id="4" name="Image 3">
            <a:hlinkClick r:id="rId11"/>
            <a:extLst>
              <a:ext uri="{FF2B5EF4-FFF2-40B4-BE49-F238E27FC236}">
                <a16:creationId xmlns:a16="http://schemas.microsoft.com/office/drawing/2014/main" id="{896D4AB8-AA4F-D374-6920-AF713B6EC5AA}"/>
              </a:ext>
            </a:extLst>
          </p:cNvPr>
          <p:cNvPicPr>
            <a:picLocks noChangeAspect="1"/>
          </p:cNvPicPr>
          <p:nvPr/>
        </p:nvPicPr>
        <p:blipFill>
          <a:blip r:embed="rId12"/>
          <a:stretch>
            <a:fillRect/>
          </a:stretch>
        </p:blipFill>
        <p:spPr>
          <a:xfrm>
            <a:off x="255806" y="1299029"/>
            <a:ext cx="4077253" cy="2498774"/>
          </a:xfrm>
          <a:prstGeom prst="rect">
            <a:avLst/>
          </a:prstGeom>
        </p:spPr>
      </p:pic>
      <p:sp>
        <p:nvSpPr>
          <p:cNvPr id="7" name="Google Shape;252;p16">
            <a:extLst>
              <a:ext uri="{FF2B5EF4-FFF2-40B4-BE49-F238E27FC236}">
                <a16:creationId xmlns:a16="http://schemas.microsoft.com/office/drawing/2014/main" id="{F81744C7-2D0D-9179-DD4B-B1A3F9AD6EAF}"/>
              </a:ext>
            </a:extLst>
          </p:cNvPr>
          <p:cNvSpPr txBox="1"/>
          <p:nvPr/>
        </p:nvSpPr>
        <p:spPr>
          <a:xfrm>
            <a:off x="-356363" y="140366"/>
            <a:ext cx="976162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0" u="none" strike="noStrike" cap="none" dirty="0">
                <a:solidFill>
                  <a:srgbClr val="D60093"/>
                </a:solidFill>
                <a:latin typeface="Balthazar"/>
                <a:ea typeface="Balthazar"/>
                <a:cs typeface="Balthazar"/>
                <a:sym typeface="Balthazar"/>
              </a:rPr>
              <a:t>DIA DE MUERTOS CLERMONT-FERRAND 2017-2023</a:t>
            </a:r>
            <a:r>
              <a:rPr lang="en-US" sz="1800" b="0" i="0" u="none" strike="noStrike" cap="none" dirty="0">
                <a:solidFill>
                  <a:schemeClr val="dk1"/>
                </a:solidFill>
                <a:latin typeface="Calibri"/>
                <a:ea typeface="Calibri"/>
                <a:cs typeface="Calibri"/>
                <a:sym typeface="Calibri"/>
              </a:rPr>
              <a:t> </a:t>
            </a:r>
            <a:endParaRPr dirty="0"/>
          </a:p>
        </p:txBody>
      </p:sp>
    </p:spTree>
    <p:extLst>
      <p:ext uri="{BB962C8B-B14F-4D97-AF65-F5344CB8AC3E}">
        <p14:creationId xmlns:p14="http://schemas.microsoft.com/office/powerpoint/2010/main" val="1569843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hlinkClick r:id="rId2"/>
            <a:extLst>
              <a:ext uri="{FF2B5EF4-FFF2-40B4-BE49-F238E27FC236}">
                <a16:creationId xmlns:a16="http://schemas.microsoft.com/office/drawing/2014/main" id="{96628100-EA79-4690-8131-F9F923101833}"/>
              </a:ext>
            </a:extLst>
          </p:cNvPr>
          <p:cNvPicPr>
            <a:picLocks noChangeAspect="1"/>
          </p:cNvPicPr>
          <p:nvPr/>
        </p:nvPicPr>
        <p:blipFill>
          <a:blip r:embed="rId3"/>
          <a:stretch>
            <a:fillRect/>
          </a:stretch>
        </p:blipFill>
        <p:spPr>
          <a:xfrm>
            <a:off x="7865503" y="5432964"/>
            <a:ext cx="1936241" cy="1270148"/>
          </a:xfrm>
          <a:prstGeom prst="rect">
            <a:avLst/>
          </a:prstGeom>
        </p:spPr>
      </p:pic>
      <p:pic>
        <p:nvPicPr>
          <p:cNvPr id="5" name="Image 4">
            <a:hlinkClick r:id="rId4"/>
            <a:extLst>
              <a:ext uri="{FF2B5EF4-FFF2-40B4-BE49-F238E27FC236}">
                <a16:creationId xmlns:a16="http://schemas.microsoft.com/office/drawing/2014/main" id="{0B7B3A08-513A-40B4-B240-AF268DA53EC1}"/>
              </a:ext>
            </a:extLst>
          </p:cNvPr>
          <p:cNvPicPr>
            <a:picLocks noChangeAspect="1"/>
          </p:cNvPicPr>
          <p:nvPr/>
        </p:nvPicPr>
        <p:blipFill>
          <a:blip r:embed="rId5"/>
          <a:stretch>
            <a:fillRect/>
          </a:stretch>
        </p:blipFill>
        <p:spPr>
          <a:xfrm>
            <a:off x="10047643" y="5432059"/>
            <a:ext cx="1883387" cy="1256610"/>
          </a:xfrm>
          <a:prstGeom prst="rect">
            <a:avLst/>
          </a:prstGeom>
        </p:spPr>
      </p:pic>
      <p:pic>
        <p:nvPicPr>
          <p:cNvPr id="18" name="Image 17">
            <a:hlinkClick r:id="rId6"/>
            <a:extLst>
              <a:ext uri="{FF2B5EF4-FFF2-40B4-BE49-F238E27FC236}">
                <a16:creationId xmlns:a16="http://schemas.microsoft.com/office/drawing/2014/main" id="{D972BA74-8C08-4967-99E1-B8A12960FB13}"/>
              </a:ext>
            </a:extLst>
          </p:cNvPr>
          <p:cNvPicPr>
            <a:picLocks noChangeAspect="1"/>
          </p:cNvPicPr>
          <p:nvPr/>
        </p:nvPicPr>
        <p:blipFill>
          <a:blip r:embed="rId7"/>
          <a:stretch>
            <a:fillRect/>
          </a:stretch>
        </p:blipFill>
        <p:spPr>
          <a:xfrm>
            <a:off x="5747702" y="5449728"/>
            <a:ext cx="1994852" cy="1236620"/>
          </a:xfrm>
          <a:prstGeom prst="rect">
            <a:avLst/>
          </a:prstGeom>
        </p:spPr>
      </p:pic>
      <p:pic>
        <p:nvPicPr>
          <p:cNvPr id="22" name="Image 21">
            <a:hlinkClick r:id="rId8"/>
            <a:extLst>
              <a:ext uri="{FF2B5EF4-FFF2-40B4-BE49-F238E27FC236}">
                <a16:creationId xmlns:a16="http://schemas.microsoft.com/office/drawing/2014/main" id="{E0D9D966-B53F-461E-AAB2-D10FFA05950E}"/>
              </a:ext>
            </a:extLst>
          </p:cNvPr>
          <p:cNvPicPr>
            <a:picLocks noChangeAspect="1"/>
          </p:cNvPicPr>
          <p:nvPr/>
        </p:nvPicPr>
        <p:blipFill>
          <a:blip r:embed="rId9"/>
          <a:stretch>
            <a:fillRect/>
          </a:stretch>
        </p:blipFill>
        <p:spPr>
          <a:xfrm>
            <a:off x="1381717" y="5368854"/>
            <a:ext cx="1972797" cy="1334258"/>
          </a:xfrm>
          <a:prstGeom prst="rect">
            <a:avLst/>
          </a:prstGeom>
        </p:spPr>
      </p:pic>
      <p:pic>
        <p:nvPicPr>
          <p:cNvPr id="24" name="Image 23">
            <a:hlinkClick r:id="rId10"/>
            <a:extLst>
              <a:ext uri="{FF2B5EF4-FFF2-40B4-BE49-F238E27FC236}">
                <a16:creationId xmlns:a16="http://schemas.microsoft.com/office/drawing/2014/main" id="{6EE19FF1-6B3B-43FC-92F1-7210B18EC0AF}"/>
              </a:ext>
            </a:extLst>
          </p:cNvPr>
          <p:cNvPicPr>
            <a:picLocks noChangeAspect="1"/>
          </p:cNvPicPr>
          <p:nvPr/>
        </p:nvPicPr>
        <p:blipFill>
          <a:blip r:embed="rId11"/>
          <a:stretch>
            <a:fillRect/>
          </a:stretch>
        </p:blipFill>
        <p:spPr>
          <a:xfrm>
            <a:off x="3549965" y="5411357"/>
            <a:ext cx="1951838" cy="1274991"/>
          </a:xfrm>
          <a:prstGeom prst="rect">
            <a:avLst/>
          </a:prstGeom>
        </p:spPr>
      </p:pic>
      <p:sp>
        <p:nvSpPr>
          <p:cNvPr id="38" name="Ellipse 37">
            <a:extLst>
              <a:ext uri="{FF2B5EF4-FFF2-40B4-BE49-F238E27FC236}">
                <a16:creationId xmlns:a16="http://schemas.microsoft.com/office/drawing/2014/main" id="{0BCE9AA8-3CEA-4E1D-A4CD-57BF93837A2C}"/>
              </a:ext>
            </a:extLst>
          </p:cNvPr>
          <p:cNvSpPr/>
          <p:nvPr/>
        </p:nvSpPr>
        <p:spPr>
          <a:xfrm>
            <a:off x="11583454" y="93721"/>
            <a:ext cx="512064" cy="484306"/>
          </a:xfrm>
          <a:prstGeom prst="ellipse">
            <a:avLst/>
          </a:prstGeom>
          <a:blipFill>
            <a:blip r:embed="rId12"/>
            <a:stretch>
              <a:fillRect l="-7883" t="-30948" r="-8531" b="-313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hlinkClick r:id="rId13"/>
            <a:extLst>
              <a:ext uri="{FF2B5EF4-FFF2-40B4-BE49-F238E27FC236}">
                <a16:creationId xmlns:a16="http://schemas.microsoft.com/office/drawing/2014/main" id="{565C2AC1-9839-4314-B01B-42A615674E1B}"/>
              </a:ext>
            </a:extLst>
          </p:cNvPr>
          <p:cNvPicPr>
            <a:picLocks noChangeAspect="1"/>
          </p:cNvPicPr>
          <p:nvPr/>
        </p:nvPicPr>
        <p:blipFill>
          <a:blip r:embed="rId14"/>
          <a:stretch>
            <a:fillRect/>
          </a:stretch>
        </p:blipFill>
        <p:spPr>
          <a:xfrm>
            <a:off x="9800802" y="3840310"/>
            <a:ext cx="1909756" cy="1313964"/>
          </a:xfrm>
          <a:prstGeom prst="rect">
            <a:avLst/>
          </a:prstGeom>
        </p:spPr>
      </p:pic>
      <p:pic>
        <p:nvPicPr>
          <p:cNvPr id="6" name="Image 5">
            <a:hlinkClick r:id="rId15"/>
            <a:extLst>
              <a:ext uri="{FF2B5EF4-FFF2-40B4-BE49-F238E27FC236}">
                <a16:creationId xmlns:a16="http://schemas.microsoft.com/office/drawing/2014/main" id="{28155854-BAB9-4708-8D51-A429FC204A5B}"/>
              </a:ext>
            </a:extLst>
          </p:cNvPr>
          <p:cNvPicPr>
            <a:picLocks noChangeAspect="1"/>
          </p:cNvPicPr>
          <p:nvPr/>
        </p:nvPicPr>
        <p:blipFill>
          <a:blip r:embed="rId16"/>
          <a:stretch>
            <a:fillRect/>
          </a:stretch>
        </p:blipFill>
        <p:spPr>
          <a:xfrm>
            <a:off x="7614529" y="3829046"/>
            <a:ext cx="1911375" cy="1291553"/>
          </a:xfrm>
          <a:prstGeom prst="rect">
            <a:avLst/>
          </a:prstGeom>
        </p:spPr>
      </p:pic>
      <p:pic>
        <p:nvPicPr>
          <p:cNvPr id="11" name="Image 10">
            <a:hlinkClick r:id="rId17"/>
            <a:extLst>
              <a:ext uri="{FF2B5EF4-FFF2-40B4-BE49-F238E27FC236}">
                <a16:creationId xmlns:a16="http://schemas.microsoft.com/office/drawing/2014/main" id="{A0E9A633-5E44-C04D-7E09-53A18D720FE1}"/>
              </a:ext>
            </a:extLst>
          </p:cNvPr>
          <p:cNvPicPr>
            <a:picLocks noChangeAspect="1"/>
          </p:cNvPicPr>
          <p:nvPr/>
        </p:nvPicPr>
        <p:blipFill>
          <a:blip r:embed="rId18"/>
          <a:stretch>
            <a:fillRect/>
          </a:stretch>
        </p:blipFill>
        <p:spPr>
          <a:xfrm>
            <a:off x="3216248" y="3853894"/>
            <a:ext cx="2016152" cy="1357088"/>
          </a:xfrm>
          <a:prstGeom prst="rect">
            <a:avLst/>
          </a:prstGeom>
        </p:spPr>
      </p:pic>
      <p:pic>
        <p:nvPicPr>
          <p:cNvPr id="21" name="Image 20">
            <a:hlinkClick r:id="rId19"/>
            <a:extLst>
              <a:ext uri="{FF2B5EF4-FFF2-40B4-BE49-F238E27FC236}">
                <a16:creationId xmlns:a16="http://schemas.microsoft.com/office/drawing/2014/main" id="{C958FFEE-D29A-F725-8F5F-76701AA7073C}"/>
              </a:ext>
            </a:extLst>
          </p:cNvPr>
          <p:cNvPicPr>
            <a:picLocks noChangeAspect="1"/>
          </p:cNvPicPr>
          <p:nvPr/>
        </p:nvPicPr>
        <p:blipFill>
          <a:blip r:embed="rId20"/>
          <a:stretch>
            <a:fillRect/>
          </a:stretch>
        </p:blipFill>
        <p:spPr>
          <a:xfrm>
            <a:off x="5507298" y="3868352"/>
            <a:ext cx="1889813" cy="1257879"/>
          </a:xfrm>
          <a:prstGeom prst="rect">
            <a:avLst/>
          </a:prstGeom>
        </p:spPr>
      </p:pic>
      <p:pic>
        <p:nvPicPr>
          <p:cNvPr id="7" name="Image 6">
            <a:hlinkClick r:id="rId21"/>
            <a:extLst>
              <a:ext uri="{FF2B5EF4-FFF2-40B4-BE49-F238E27FC236}">
                <a16:creationId xmlns:a16="http://schemas.microsoft.com/office/drawing/2014/main" id="{EE3D6D14-EE6B-E404-0BE7-F8C9D2F5D828}"/>
              </a:ext>
            </a:extLst>
          </p:cNvPr>
          <p:cNvPicPr>
            <a:picLocks noChangeAspect="1"/>
          </p:cNvPicPr>
          <p:nvPr/>
        </p:nvPicPr>
        <p:blipFill>
          <a:blip r:embed="rId22"/>
          <a:stretch>
            <a:fillRect/>
          </a:stretch>
        </p:blipFill>
        <p:spPr>
          <a:xfrm>
            <a:off x="753234" y="3882481"/>
            <a:ext cx="2188116" cy="1271793"/>
          </a:xfrm>
          <a:prstGeom prst="rect">
            <a:avLst/>
          </a:prstGeom>
        </p:spPr>
      </p:pic>
      <p:sp>
        <p:nvSpPr>
          <p:cNvPr id="8" name="Google Shape;252;p16">
            <a:extLst>
              <a:ext uri="{FF2B5EF4-FFF2-40B4-BE49-F238E27FC236}">
                <a16:creationId xmlns:a16="http://schemas.microsoft.com/office/drawing/2014/main" id="{BF5128E5-A593-495B-C6C1-E6FFBFD01E1E}"/>
              </a:ext>
            </a:extLst>
          </p:cNvPr>
          <p:cNvSpPr txBox="1"/>
          <p:nvPr/>
        </p:nvSpPr>
        <p:spPr>
          <a:xfrm>
            <a:off x="-438007" y="113486"/>
            <a:ext cx="6038706"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0" u="none" strike="noStrike" cap="none" dirty="0">
                <a:solidFill>
                  <a:srgbClr val="D60093"/>
                </a:solidFill>
                <a:latin typeface="Balthazar"/>
                <a:ea typeface="Balthazar"/>
                <a:cs typeface="Balthazar"/>
                <a:sym typeface="Balthazar"/>
              </a:rPr>
              <a:t>EVENEMENTS DEPUIS 2017</a:t>
            </a:r>
            <a:r>
              <a:rPr lang="en-US" sz="1800" b="0" i="0" u="none" strike="noStrike" cap="none" dirty="0">
                <a:solidFill>
                  <a:schemeClr val="dk1"/>
                </a:solidFill>
                <a:latin typeface="Calibri"/>
                <a:ea typeface="Calibri"/>
                <a:cs typeface="Calibri"/>
                <a:sym typeface="Calibri"/>
              </a:rPr>
              <a:t> </a:t>
            </a:r>
            <a:endParaRPr dirty="0"/>
          </a:p>
        </p:txBody>
      </p:sp>
      <p:pic>
        <p:nvPicPr>
          <p:cNvPr id="27" name="Image 26">
            <a:hlinkClick r:id="rId23"/>
            <a:extLst>
              <a:ext uri="{FF2B5EF4-FFF2-40B4-BE49-F238E27FC236}">
                <a16:creationId xmlns:a16="http://schemas.microsoft.com/office/drawing/2014/main" id="{EC49201C-B2C5-7DDD-5F1F-04D801B981A5}"/>
              </a:ext>
            </a:extLst>
          </p:cNvPr>
          <p:cNvPicPr>
            <a:picLocks noChangeAspect="1"/>
          </p:cNvPicPr>
          <p:nvPr/>
        </p:nvPicPr>
        <p:blipFill>
          <a:blip r:embed="rId24"/>
          <a:stretch>
            <a:fillRect/>
          </a:stretch>
        </p:blipFill>
        <p:spPr>
          <a:xfrm>
            <a:off x="9923235" y="2226119"/>
            <a:ext cx="2007795" cy="1296060"/>
          </a:xfrm>
          <a:prstGeom prst="rect">
            <a:avLst/>
          </a:prstGeom>
        </p:spPr>
      </p:pic>
      <p:pic>
        <p:nvPicPr>
          <p:cNvPr id="10" name="Image 9">
            <a:hlinkClick r:id="rId25"/>
            <a:extLst>
              <a:ext uri="{FF2B5EF4-FFF2-40B4-BE49-F238E27FC236}">
                <a16:creationId xmlns:a16="http://schemas.microsoft.com/office/drawing/2014/main" id="{ABDFCB48-77A7-AE47-CD18-2290BDF0F4BA}"/>
              </a:ext>
            </a:extLst>
          </p:cNvPr>
          <p:cNvPicPr>
            <a:picLocks noChangeAspect="1"/>
          </p:cNvPicPr>
          <p:nvPr/>
        </p:nvPicPr>
        <p:blipFill>
          <a:blip r:embed="rId26"/>
          <a:stretch>
            <a:fillRect/>
          </a:stretch>
        </p:blipFill>
        <p:spPr>
          <a:xfrm>
            <a:off x="2297115" y="789526"/>
            <a:ext cx="2009297" cy="1356809"/>
          </a:xfrm>
          <a:prstGeom prst="rect">
            <a:avLst/>
          </a:prstGeom>
        </p:spPr>
      </p:pic>
      <p:pic>
        <p:nvPicPr>
          <p:cNvPr id="15" name="Image 14">
            <a:hlinkClick r:id="rId27"/>
            <a:extLst>
              <a:ext uri="{FF2B5EF4-FFF2-40B4-BE49-F238E27FC236}">
                <a16:creationId xmlns:a16="http://schemas.microsoft.com/office/drawing/2014/main" id="{BFCB0BF3-CCC3-B058-475C-5281167188B4}"/>
              </a:ext>
            </a:extLst>
          </p:cNvPr>
          <p:cNvPicPr>
            <a:picLocks noChangeAspect="1"/>
          </p:cNvPicPr>
          <p:nvPr/>
        </p:nvPicPr>
        <p:blipFill>
          <a:blip r:embed="rId28"/>
          <a:stretch>
            <a:fillRect/>
          </a:stretch>
        </p:blipFill>
        <p:spPr>
          <a:xfrm>
            <a:off x="4472184" y="829499"/>
            <a:ext cx="1877566" cy="1319291"/>
          </a:xfrm>
          <a:prstGeom prst="rect">
            <a:avLst/>
          </a:prstGeom>
        </p:spPr>
      </p:pic>
      <p:pic>
        <p:nvPicPr>
          <p:cNvPr id="17" name="Image 16">
            <a:hlinkClick r:id="rId29"/>
            <a:extLst>
              <a:ext uri="{FF2B5EF4-FFF2-40B4-BE49-F238E27FC236}">
                <a16:creationId xmlns:a16="http://schemas.microsoft.com/office/drawing/2014/main" id="{9570D881-58E9-B644-5F81-0D0F0A649EFF}"/>
              </a:ext>
            </a:extLst>
          </p:cNvPr>
          <p:cNvPicPr>
            <a:picLocks noChangeAspect="1"/>
          </p:cNvPicPr>
          <p:nvPr/>
        </p:nvPicPr>
        <p:blipFill>
          <a:blip r:embed="rId30"/>
          <a:stretch>
            <a:fillRect/>
          </a:stretch>
        </p:blipFill>
        <p:spPr>
          <a:xfrm>
            <a:off x="6515522" y="877663"/>
            <a:ext cx="1817061" cy="1237266"/>
          </a:xfrm>
          <a:prstGeom prst="rect">
            <a:avLst/>
          </a:prstGeom>
        </p:spPr>
      </p:pic>
      <p:pic>
        <p:nvPicPr>
          <p:cNvPr id="20" name="Image 19">
            <a:hlinkClick r:id="rId31"/>
            <a:extLst>
              <a:ext uri="{FF2B5EF4-FFF2-40B4-BE49-F238E27FC236}">
                <a16:creationId xmlns:a16="http://schemas.microsoft.com/office/drawing/2014/main" id="{73C7B244-4867-82E8-FF6C-E0BCAB8D9E71}"/>
              </a:ext>
            </a:extLst>
          </p:cNvPr>
          <p:cNvPicPr>
            <a:picLocks noChangeAspect="1"/>
          </p:cNvPicPr>
          <p:nvPr/>
        </p:nvPicPr>
        <p:blipFill>
          <a:blip r:embed="rId32"/>
          <a:stretch>
            <a:fillRect/>
          </a:stretch>
        </p:blipFill>
        <p:spPr>
          <a:xfrm>
            <a:off x="3438420" y="2285560"/>
            <a:ext cx="1908758" cy="1236619"/>
          </a:xfrm>
          <a:prstGeom prst="rect">
            <a:avLst/>
          </a:prstGeom>
        </p:spPr>
      </p:pic>
      <p:pic>
        <p:nvPicPr>
          <p:cNvPr id="25" name="Image 24">
            <a:hlinkClick r:id="rId33"/>
            <a:extLst>
              <a:ext uri="{FF2B5EF4-FFF2-40B4-BE49-F238E27FC236}">
                <a16:creationId xmlns:a16="http://schemas.microsoft.com/office/drawing/2014/main" id="{C564E804-7694-38A3-6849-356B5918E8E3}"/>
              </a:ext>
            </a:extLst>
          </p:cNvPr>
          <p:cNvPicPr>
            <a:picLocks noChangeAspect="1"/>
          </p:cNvPicPr>
          <p:nvPr/>
        </p:nvPicPr>
        <p:blipFill>
          <a:blip r:embed="rId34"/>
          <a:stretch>
            <a:fillRect/>
          </a:stretch>
        </p:blipFill>
        <p:spPr>
          <a:xfrm>
            <a:off x="7724152" y="2252273"/>
            <a:ext cx="2034336" cy="1247644"/>
          </a:xfrm>
          <a:prstGeom prst="rect">
            <a:avLst/>
          </a:prstGeom>
        </p:spPr>
      </p:pic>
      <p:pic>
        <p:nvPicPr>
          <p:cNvPr id="28" name="Image 27">
            <a:hlinkClick r:id="rId35"/>
            <a:extLst>
              <a:ext uri="{FF2B5EF4-FFF2-40B4-BE49-F238E27FC236}">
                <a16:creationId xmlns:a16="http://schemas.microsoft.com/office/drawing/2014/main" id="{F8301D09-EF35-89F0-6CBD-FF8943487F37}"/>
              </a:ext>
            </a:extLst>
          </p:cNvPr>
          <p:cNvPicPr>
            <a:picLocks noChangeAspect="1"/>
          </p:cNvPicPr>
          <p:nvPr/>
        </p:nvPicPr>
        <p:blipFill>
          <a:blip r:embed="rId36"/>
          <a:stretch>
            <a:fillRect/>
          </a:stretch>
        </p:blipFill>
        <p:spPr>
          <a:xfrm>
            <a:off x="1256851" y="2226055"/>
            <a:ext cx="2044913" cy="1274991"/>
          </a:xfrm>
          <a:prstGeom prst="rect">
            <a:avLst/>
          </a:prstGeom>
        </p:spPr>
      </p:pic>
      <p:pic>
        <p:nvPicPr>
          <p:cNvPr id="3" name="Image 2">
            <a:hlinkClick r:id="rId37"/>
            <a:extLst>
              <a:ext uri="{FF2B5EF4-FFF2-40B4-BE49-F238E27FC236}">
                <a16:creationId xmlns:a16="http://schemas.microsoft.com/office/drawing/2014/main" id="{5EE94DB4-7D8D-DEB8-5470-0BB879DB616B}"/>
              </a:ext>
            </a:extLst>
          </p:cNvPr>
          <p:cNvPicPr>
            <a:picLocks noChangeAspect="1"/>
          </p:cNvPicPr>
          <p:nvPr/>
        </p:nvPicPr>
        <p:blipFill>
          <a:blip r:embed="rId38"/>
          <a:stretch>
            <a:fillRect/>
          </a:stretch>
        </p:blipFill>
        <p:spPr>
          <a:xfrm>
            <a:off x="5501803" y="2264452"/>
            <a:ext cx="2103207" cy="1283528"/>
          </a:xfrm>
          <a:prstGeom prst="rect">
            <a:avLst/>
          </a:prstGeom>
        </p:spPr>
      </p:pic>
      <p:pic>
        <p:nvPicPr>
          <p:cNvPr id="9" name="Image 8">
            <a:extLst>
              <a:ext uri="{FF2B5EF4-FFF2-40B4-BE49-F238E27FC236}">
                <a16:creationId xmlns:a16="http://schemas.microsoft.com/office/drawing/2014/main" id="{1755F044-0924-807D-43A7-C6064472CA89}"/>
              </a:ext>
            </a:extLst>
          </p:cNvPr>
          <p:cNvPicPr>
            <a:picLocks noChangeAspect="1"/>
          </p:cNvPicPr>
          <p:nvPr/>
        </p:nvPicPr>
        <p:blipFill>
          <a:blip r:embed="rId39"/>
          <a:stretch>
            <a:fillRect/>
          </a:stretch>
        </p:blipFill>
        <p:spPr>
          <a:xfrm>
            <a:off x="3158768" y="4001180"/>
            <a:ext cx="2073632" cy="1309989"/>
          </a:xfrm>
          <a:prstGeom prst="rect">
            <a:avLst/>
          </a:prstGeom>
        </p:spPr>
      </p:pic>
      <p:pic>
        <p:nvPicPr>
          <p:cNvPr id="16" name="Image 15">
            <a:hlinkClick r:id="rId40"/>
            <a:extLst>
              <a:ext uri="{FF2B5EF4-FFF2-40B4-BE49-F238E27FC236}">
                <a16:creationId xmlns:a16="http://schemas.microsoft.com/office/drawing/2014/main" id="{97A849B3-BAF6-24FE-0E97-EB0D2AA2E772}"/>
              </a:ext>
            </a:extLst>
          </p:cNvPr>
          <p:cNvPicPr>
            <a:picLocks noChangeAspect="1"/>
          </p:cNvPicPr>
          <p:nvPr/>
        </p:nvPicPr>
        <p:blipFill>
          <a:blip r:embed="rId39"/>
          <a:stretch>
            <a:fillRect/>
          </a:stretch>
        </p:blipFill>
        <p:spPr>
          <a:xfrm>
            <a:off x="8615642" y="849297"/>
            <a:ext cx="1958517" cy="1237266"/>
          </a:xfrm>
          <a:prstGeom prst="rect">
            <a:avLst/>
          </a:prstGeom>
        </p:spPr>
      </p:pic>
      <p:pic>
        <p:nvPicPr>
          <p:cNvPr id="23" name="Image 22">
            <a:hlinkClick r:id="rId41"/>
            <a:extLst>
              <a:ext uri="{FF2B5EF4-FFF2-40B4-BE49-F238E27FC236}">
                <a16:creationId xmlns:a16="http://schemas.microsoft.com/office/drawing/2014/main" id="{60D36849-A3F4-B7B3-54F2-8411F391BF15}"/>
              </a:ext>
            </a:extLst>
          </p:cNvPr>
          <p:cNvPicPr>
            <a:picLocks noChangeAspect="1"/>
          </p:cNvPicPr>
          <p:nvPr/>
        </p:nvPicPr>
        <p:blipFill>
          <a:blip r:embed="rId42"/>
          <a:stretch>
            <a:fillRect/>
          </a:stretch>
        </p:blipFill>
        <p:spPr>
          <a:xfrm>
            <a:off x="109859" y="796576"/>
            <a:ext cx="2108621" cy="1385135"/>
          </a:xfrm>
          <a:prstGeom prst="rect">
            <a:avLst/>
          </a:prstGeom>
        </p:spPr>
      </p:pic>
    </p:spTree>
    <p:extLst>
      <p:ext uri="{BB962C8B-B14F-4D97-AF65-F5344CB8AC3E}">
        <p14:creationId xmlns:p14="http://schemas.microsoft.com/office/powerpoint/2010/main" val="3194896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16"/>
          <p:cNvGrpSpPr/>
          <p:nvPr/>
        </p:nvGrpSpPr>
        <p:grpSpPr>
          <a:xfrm>
            <a:off x="377909" y="726304"/>
            <a:ext cx="3852822" cy="4994426"/>
            <a:chOff x="970848" y="702366"/>
            <a:chExt cx="3852822" cy="4994426"/>
          </a:xfrm>
        </p:grpSpPr>
        <p:sp>
          <p:nvSpPr>
            <p:cNvPr id="251" name="Google Shape;251;p16"/>
            <p:cNvSpPr/>
            <p:nvPr/>
          </p:nvSpPr>
          <p:spPr>
            <a:xfrm>
              <a:off x="970848" y="1364086"/>
              <a:ext cx="3773007" cy="3406126"/>
            </a:xfrm>
            <a:prstGeom prst="ellipse">
              <a:avLst/>
            </a:prstGeom>
            <a:blipFill rotWithShape="1">
              <a:blip r:embed="rId3">
                <a:alphaModFix/>
              </a:blip>
              <a:stretch>
                <a:fillRect l="-7882" t="-30946" r="-8529" b="-31383"/>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2" name="Google Shape;252;p16"/>
            <p:cNvSpPr txBox="1"/>
            <p:nvPr/>
          </p:nvSpPr>
          <p:spPr>
            <a:xfrm>
              <a:off x="1165490" y="702366"/>
              <a:ext cx="3376162"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0" u="none" strike="noStrike" cap="none" dirty="0">
                  <a:solidFill>
                    <a:srgbClr val="D60093"/>
                  </a:solidFill>
                  <a:latin typeface="Balthazar"/>
                  <a:ea typeface="Balthazar"/>
                  <a:cs typeface="Balthazar"/>
                  <a:sym typeface="Balthazar"/>
                </a:rPr>
                <a:t>L’HIBISCUS</a:t>
              </a:r>
              <a:r>
                <a:rPr lang="en-US" sz="1800" b="0" i="0" u="none" strike="noStrike" cap="none" dirty="0">
                  <a:solidFill>
                    <a:schemeClr val="dk1"/>
                  </a:solidFill>
                  <a:latin typeface="Calibri"/>
                  <a:ea typeface="Calibri"/>
                  <a:cs typeface="Calibri"/>
                  <a:sym typeface="Calibri"/>
                </a:rPr>
                <a:t> </a:t>
              </a:r>
              <a:endParaRPr dirty="0"/>
            </a:p>
          </p:txBody>
        </p:sp>
        <p:sp>
          <p:nvSpPr>
            <p:cNvPr id="253" name="Google Shape;253;p16"/>
            <p:cNvSpPr txBox="1"/>
            <p:nvPr/>
          </p:nvSpPr>
          <p:spPr>
            <a:xfrm>
              <a:off x="1073791" y="4770213"/>
              <a:ext cx="161718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i="0" u="none" strike="noStrike" cap="none">
                  <a:solidFill>
                    <a:srgbClr val="D60093"/>
                  </a:solidFill>
                  <a:latin typeface="Balthazar"/>
                  <a:ea typeface="Balthazar"/>
                  <a:cs typeface="Balthazar"/>
                  <a:sym typeface="Balthazar"/>
                </a:rPr>
                <a:t>CUISINE</a:t>
              </a:r>
              <a:r>
                <a:rPr lang="en-US" sz="1800" b="0" i="0" u="none" strike="noStrike" cap="none">
                  <a:solidFill>
                    <a:schemeClr val="dk1"/>
                  </a:solidFill>
                  <a:latin typeface="Calibri"/>
                  <a:ea typeface="Calibri"/>
                  <a:cs typeface="Calibri"/>
                  <a:sym typeface="Calibri"/>
                </a:rPr>
                <a:t> </a:t>
              </a:r>
              <a:endParaRPr/>
            </a:p>
          </p:txBody>
        </p:sp>
        <p:sp>
          <p:nvSpPr>
            <p:cNvPr id="254" name="Google Shape;254;p16"/>
            <p:cNvSpPr txBox="1"/>
            <p:nvPr/>
          </p:nvSpPr>
          <p:spPr>
            <a:xfrm>
              <a:off x="1794908" y="5030272"/>
              <a:ext cx="192859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i="0" u="none" strike="noStrike" cap="none">
                  <a:solidFill>
                    <a:srgbClr val="D60093"/>
                  </a:solidFill>
                  <a:latin typeface="Balthazar"/>
                  <a:ea typeface="Balthazar"/>
                  <a:cs typeface="Balthazar"/>
                  <a:sym typeface="Balthazar"/>
                </a:rPr>
                <a:t>MEXICAINE</a:t>
              </a:r>
              <a:r>
                <a:rPr lang="en-US" sz="1800" b="0" i="0" u="none" strike="noStrike" cap="none">
                  <a:solidFill>
                    <a:schemeClr val="dk1"/>
                  </a:solidFill>
                  <a:latin typeface="Calibri"/>
                  <a:ea typeface="Calibri"/>
                  <a:cs typeface="Calibri"/>
                  <a:sym typeface="Calibri"/>
                </a:rPr>
                <a:t> </a:t>
              </a:r>
              <a:endParaRPr/>
            </a:p>
          </p:txBody>
        </p:sp>
        <p:sp>
          <p:nvSpPr>
            <p:cNvPr id="255" name="Google Shape;255;p16"/>
            <p:cNvSpPr txBox="1"/>
            <p:nvPr/>
          </p:nvSpPr>
          <p:spPr>
            <a:xfrm>
              <a:off x="2496415" y="5327460"/>
              <a:ext cx="232725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i="0" u="none" strike="noStrike" cap="none">
                  <a:solidFill>
                    <a:srgbClr val="D60093"/>
                  </a:solidFill>
                  <a:latin typeface="Balthazar"/>
                  <a:ea typeface="Balthazar"/>
                  <a:cs typeface="Balthazar"/>
                  <a:sym typeface="Balthazar"/>
                </a:rPr>
                <a:t>CONTEMPORAINE</a:t>
              </a:r>
              <a:r>
                <a:rPr lang="en-US" sz="1800" b="0" i="0" u="none" strike="noStrike" cap="none">
                  <a:solidFill>
                    <a:schemeClr val="dk1"/>
                  </a:solidFill>
                  <a:latin typeface="Calibri"/>
                  <a:ea typeface="Calibri"/>
                  <a:cs typeface="Calibri"/>
                  <a:sym typeface="Calibri"/>
                </a:rPr>
                <a:t> </a:t>
              </a:r>
              <a:endParaRPr/>
            </a:p>
          </p:txBody>
        </p:sp>
      </p:grpSp>
      <p:sp>
        <p:nvSpPr>
          <p:cNvPr id="256" name="Google Shape;256;p16"/>
          <p:cNvSpPr txBox="1"/>
          <p:nvPr/>
        </p:nvSpPr>
        <p:spPr>
          <a:xfrm>
            <a:off x="6096000" y="726304"/>
            <a:ext cx="4790612" cy="1163299"/>
          </a:xfrm>
          <a:prstGeom prst="rect">
            <a:avLst/>
          </a:prstGeom>
          <a:noFill/>
          <a:ln>
            <a:noFill/>
          </a:ln>
        </p:spPr>
        <p:txBody>
          <a:bodyPr spcFirstLastPara="1" wrap="square" lIns="91425" tIns="45700" rIns="91425" bIns="45700" anchor="ctr" anchorCtr="0">
            <a:normAutofit lnSpcReduction="10000"/>
          </a:bodyPr>
          <a:lstStyle/>
          <a:p>
            <a:pPr marL="0" marR="0" lvl="0" indent="0" algn="ctr" rtl="0">
              <a:spcBef>
                <a:spcPts val="0"/>
              </a:spcBef>
              <a:spcAft>
                <a:spcPts val="0"/>
              </a:spcAft>
              <a:buClr>
                <a:schemeClr val="lt1"/>
              </a:buClr>
              <a:buSzPts val="3600"/>
              <a:buFont typeface="Pinyon Script"/>
              <a:buNone/>
            </a:pPr>
            <a:r>
              <a:rPr lang="en-US" sz="3600" b="0" i="0" u="none" strike="noStrike" cap="none" dirty="0">
                <a:solidFill>
                  <a:schemeClr val="lt1"/>
                </a:solidFill>
                <a:latin typeface="Pinyon Script"/>
                <a:ea typeface="Pinyon Script"/>
                <a:cs typeface="Pinyon Script"/>
                <a:sym typeface="Pinyon Script"/>
              </a:rPr>
              <a:t>Patricia Garduño </a:t>
            </a:r>
            <a:endParaRPr dirty="0"/>
          </a:p>
          <a:p>
            <a:pPr marL="0" marR="0" lvl="0" indent="0" algn="ctr" rtl="0">
              <a:spcBef>
                <a:spcPts val="0"/>
              </a:spcBef>
              <a:spcAft>
                <a:spcPts val="0"/>
              </a:spcAft>
              <a:buClr>
                <a:schemeClr val="lt1"/>
              </a:buClr>
              <a:buSzPts val="3600"/>
              <a:buFont typeface="Pinyon Script"/>
              <a:buNone/>
            </a:pPr>
            <a:r>
              <a:rPr lang="en-US" sz="3600" b="0" i="0" u="none" strike="noStrike" cap="none" dirty="0" err="1">
                <a:solidFill>
                  <a:schemeClr val="lt1"/>
                </a:solidFill>
                <a:latin typeface="Pinyon Script"/>
                <a:ea typeface="Pinyon Script"/>
                <a:cs typeface="Pinyon Script"/>
                <a:sym typeface="Pinyon Script"/>
              </a:rPr>
              <a:t>Cheffe</a:t>
            </a:r>
            <a:r>
              <a:rPr lang="en-US" sz="3600" b="0" i="0" u="none" strike="noStrike" cap="none" dirty="0">
                <a:solidFill>
                  <a:schemeClr val="lt1"/>
                </a:solidFill>
                <a:latin typeface="Pinyon Script"/>
                <a:ea typeface="Pinyon Script"/>
                <a:cs typeface="Pinyon Script"/>
                <a:sym typeface="Pinyon Script"/>
              </a:rPr>
              <a:t> Cuisinière</a:t>
            </a:r>
            <a:endParaRPr dirty="0"/>
          </a:p>
        </p:txBody>
      </p:sp>
      <p:sp>
        <p:nvSpPr>
          <p:cNvPr id="257" name="Google Shape;257;p16"/>
          <p:cNvSpPr/>
          <p:nvPr/>
        </p:nvSpPr>
        <p:spPr>
          <a:xfrm>
            <a:off x="5443306" y="2254770"/>
            <a:ext cx="6096000" cy="41703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dirty="0" err="1">
                <a:solidFill>
                  <a:schemeClr val="lt1"/>
                </a:solidFill>
                <a:latin typeface="Sorts Mill Goudy"/>
                <a:ea typeface="Sorts Mill Goudy"/>
                <a:cs typeface="Sorts Mill Goudy"/>
                <a:sym typeface="Sorts Mill Goudy"/>
              </a:rPr>
              <a:t>Déplacement</a:t>
            </a:r>
            <a:r>
              <a:rPr lang="en-US" sz="1800" b="0" i="0" u="none" strike="noStrike" cap="none" dirty="0">
                <a:solidFill>
                  <a:schemeClr val="lt1"/>
                </a:solidFill>
                <a:latin typeface="Sorts Mill Goudy"/>
                <a:ea typeface="Sorts Mill Goudy"/>
                <a:cs typeface="Sorts Mill Goudy"/>
                <a:sym typeface="Sorts Mill Goudy"/>
              </a:rPr>
              <a:t> dans toute </a:t>
            </a:r>
            <a:r>
              <a:rPr lang="en-US" sz="1800" b="0" i="0" u="none" strike="noStrike" cap="none" dirty="0" err="1">
                <a:solidFill>
                  <a:schemeClr val="lt1"/>
                </a:solidFill>
                <a:latin typeface="Sorts Mill Goudy"/>
                <a:ea typeface="Sorts Mill Goudy"/>
                <a:cs typeface="Sorts Mill Goudy"/>
                <a:sym typeface="Sorts Mill Goudy"/>
              </a:rPr>
              <a:t>l'Europe</a:t>
            </a:r>
            <a:endParaRPr dirty="0"/>
          </a:p>
          <a:p>
            <a:pPr marL="0" marR="0" lvl="0" indent="0" algn="ctr" rtl="0">
              <a:spcBef>
                <a:spcPts val="1200"/>
              </a:spcBef>
              <a:spcAft>
                <a:spcPts val="0"/>
              </a:spcAft>
              <a:buNone/>
            </a:pPr>
            <a:r>
              <a:rPr lang="en-US" sz="1800" b="0" i="0" u="none" strike="noStrike" cap="none" dirty="0">
                <a:solidFill>
                  <a:schemeClr val="lt1"/>
                </a:solidFill>
                <a:latin typeface="Sorts Mill Goudy"/>
                <a:ea typeface="Sorts Mill Goudy"/>
                <a:cs typeface="Sorts Mill Goudy"/>
                <a:sym typeface="Sorts Mill Goudy"/>
              </a:rPr>
              <a:t>Contact en anglais, français et </a:t>
            </a:r>
            <a:r>
              <a:rPr lang="en-US" sz="1800" b="0" i="0" u="none" strike="noStrike" cap="none" dirty="0" err="1">
                <a:solidFill>
                  <a:schemeClr val="lt1"/>
                </a:solidFill>
                <a:latin typeface="Sorts Mill Goudy"/>
                <a:ea typeface="Sorts Mill Goudy"/>
                <a:cs typeface="Sorts Mill Goudy"/>
                <a:sym typeface="Sorts Mill Goudy"/>
              </a:rPr>
              <a:t>espagnol</a:t>
            </a:r>
            <a:endParaRPr dirty="0"/>
          </a:p>
          <a:p>
            <a:pPr marL="285750" marR="0" lvl="0" indent="-285750" algn="ctr" rtl="0">
              <a:spcBef>
                <a:spcPts val="1200"/>
              </a:spcBef>
              <a:spcAft>
                <a:spcPts val="0"/>
              </a:spcAft>
              <a:buClr>
                <a:schemeClr val="lt1"/>
              </a:buClr>
              <a:buSzPts val="1800"/>
              <a:buFont typeface="Noto Sans Symbols"/>
              <a:buChar char="🕿"/>
            </a:pPr>
            <a:r>
              <a:rPr lang="en-US" sz="1800" b="0" i="0" u="none" strike="noStrike" cap="none" dirty="0">
                <a:solidFill>
                  <a:schemeClr val="lt1"/>
                </a:solidFill>
                <a:latin typeface="Sorts Mill Goudy"/>
                <a:ea typeface="Sorts Mill Goudy"/>
                <a:cs typeface="Sorts Mill Goudy"/>
                <a:sym typeface="Sorts Mill Goudy"/>
              </a:rPr>
              <a:t>+ 33(0)6 74 66 13 52</a:t>
            </a:r>
            <a:endParaRPr dirty="0"/>
          </a:p>
          <a:p>
            <a:pPr marL="0" marR="0" lvl="0" indent="0" algn="ctr" rtl="0">
              <a:spcBef>
                <a:spcPts val="1200"/>
              </a:spcBef>
              <a:spcAft>
                <a:spcPts val="0"/>
              </a:spcAft>
              <a:buNone/>
            </a:pPr>
            <a:r>
              <a:rPr lang="en-US" sz="1800" b="0" i="0" u="none" strike="noStrike" cap="none" dirty="0">
                <a:solidFill>
                  <a:schemeClr val="lt1"/>
                </a:solidFill>
                <a:latin typeface="Sorts Mill Goudy"/>
                <a:ea typeface="Sorts Mill Goudy"/>
                <a:cs typeface="Sorts Mill Goudy"/>
                <a:sym typeface="Sorts Mill Goudy"/>
              </a:rPr>
              <a:t>N° de Siret 824 899 199 000 31</a:t>
            </a:r>
            <a:endParaRPr dirty="0"/>
          </a:p>
          <a:p>
            <a:pPr marL="0" marR="0" lvl="0" indent="0" algn="ctr" rtl="0">
              <a:spcBef>
                <a:spcPts val="1200"/>
              </a:spcBef>
              <a:spcAft>
                <a:spcPts val="0"/>
              </a:spcAft>
              <a:buNone/>
            </a:pPr>
            <a:r>
              <a:rPr lang="en-US" sz="1800" b="0" i="0" u="none" strike="noStrike" cap="none" dirty="0">
                <a:solidFill>
                  <a:schemeClr val="lt1"/>
                </a:solidFill>
                <a:latin typeface="Sorts Mill Goudy"/>
                <a:ea typeface="Sorts Mill Goudy"/>
                <a:cs typeface="Sorts Mill Goudy"/>
                <a:sym typeface="Sorts Mill Goudy"/>
              </a:rPr>
              <a:t>Code NAF 5621Z</a:t>
            </a:r>
            <a:endParaRPr dirty="0"/>
          </a:p>
          <a:p>
            <a:pPr marL="0" marR="0" lvl="0" indent="0" algn="ctr" rtl="0">
              <a:spcBef>
                <a:spcPts val="1200"/>
              </a:spcBef>
              <a:spcAft>
                <a:spcPts val="0"/>
              </a:spcAft>
              <a:buNone/>
            </a:pPr>
            <a:r>
              <a:rPr lang="en-US" sz="1800" b="0" i="1" u="none" strike="noStrike" cap="none" dirty="0">
                <a:solidFill>
                  <a:schemeClr val="lt1"/>
                </a:solidFill>
                <a:latin typeface="Sorts Mill Goudy"/>
                <a:ea typeface="Sorts Mill Goudy"/>
                <a:cs typeface="Sorts Mill Goudy"/>
                <a:sym typeface="Sorts Mill Goudy"/>
              </a:rPr>
              <a:t>TVA non applicable</a:t>
            </a:r>
            <a:endParaRPr dirty="0"/>
          </a:p>
          <a:p>
            <a:pPr marL="0" marR="0" lvl="0" indent="0" algn="ctr" rtl="0">
              <a:spcBef>
                <a:spcPts val="600"/>
              </a:spcBef>
              <a:spcAft>
                <a:spcPts val="0"/>
              </a:spcAft>
              <a:buNone/>
            </a:pPr>
            <a:endParaRPr sz="1800" b="0" i="0" u="none" strike="noStrike" cap="none" dirty="0">
              <a:solidFill>
                <a:schemeClr val="lt1"/>
              </a:solidFill>
              <a:latin typeface="Sorts Mill Goudy"/>
              <a:ea typeface="Sorts Mill Goudy"/>
              <a:cs typeface="Sorts Mill Goudy"/>
              <a:sym typeface="Sorts Mill Goudy"/>
            </a:endParaRPr>
          </a:p>
          <a:p>
            <a:pPr marL="0" marR="0" lvl="0" indent="0" algn="ctr" rtl="0">
              <a:spcBef>
                <a:spcPts val="0"/>
              </a:spcBef>
              <a:spcAft>
                <a:spcPts val="0"/>
              </a:spcAft>
              <a:buNone/>
            </a:pPr>
            <a:r>
              <a:rPr lang="en-US" sz="1800" b="0" i="0" u="sng" strike="noStrike" cap="none" dirty="0">
                <a:solidFill>
                  <a:srgbClr val="FF3FAD"/>
                </a:solidFill>
                <a:latin typeface="Balthazar"/>
                <a:ea typeface="Balthazar"/>
                <a:cs typeface="Balthazar"/>
                <a:sym typeface="Balthazar"/>
                <a:hlinkClick r:id="rId4">
                  <a:extLst>
                    <a:ext uri="{A12FA001-AC4F-418D-AE19-62706E023703}">
                      <ahyp:hlinkClr xmlns:ahyp="http://schemas.microsoft.com/office/drawing/2018/hyperlinkcolor" val="tx"/>
                    </a:ext>
                  </a:extLst>
                </a:hlinkClick>
              </a:rPr>
              <a:t>www.hibiscusmexicaine.com</a:t>
            </a:r>
            <a:endParaRPr sz="1600" b="0" i="0" u="none" strike="noStrike" cap="none" dirty="0">
              <a:solidFill>
                <a:srgbClr val="FF3FAD"/>
              </a:solidFill>
              <a:latin typeface="Balthazar"/>
              <a:ea typeface="Balthazar"/>
              <a:cs typeface="Balthazar"/>
              <a:sym typeface="Balthazar"/>
            </a:endParaRPr>
          </a:p>
          <a:p>
            <a:pPr marL="0" marR="0" lvl="0" indent="0" algn="ctr" rtl="0">
              <a:spcBef>
                <a:spcPts val="0"/>
              </a:spcBef>
              <a:spcAft>
                <a:spcPts val="0"/>
              </a:spcAft>
              <a:buNone/>
            </a:pPr>
            <a:endParaRPr sz="1600" b="0" i="0" u="none" strike="noStrike" cap="none" dirty="0">
              <a:solidFill>
                <a:srgbClr val="FF3FAD"/>
              </a:solidFill>
              <a:latin typeface="Balthazar"/>
              <a:ea typeface="Balthazar"/>
              <a:cs typeface="Balthazar"/>
              <a:sym typeface="Balthazar"/>
            </a:endParaRPr>
          </a:p>
          <a:p>
            <a:pPr marL="0" marR="0" lvl="0" indent="0" algn="ctr" rtl="0">
              <a:spcBef>
                <a:spcPts val="0"/>
              </a:spcBef>
              <a:spcAft>
                <a:spcPts val="0"/>
              </a:spcAft>
              <a:buNone/>
            </a:pPr>
            <a:r>
              <a:rPr lang="en-US" sz="1600" b="1" i="0" u="none" strike="noStrike" cap="none" dirty="0">
                <a:solidFill>
                  <a:srgbClr val="FF3FAD"/>
                </a:solidFill>
                <a:latin typeface="Balthazar"/>
                <a:ea typeface="Balthazar"/>
                <a:cs typeface="Balthazar"/>
                <a:sym typeface="Balthazar"/>
              </a:rPr>
              <a:t>contact@hibiscusmexicaine.com</a:t>
            </a:r>
            <a:endParaRPr sz="1600" b="1" i="0" u="none" strike="noStrike" cap="none" dirty="0">
              <a:solidFill>
                <a:srgbClr val="FF3FAD"/>
              </a:solidFill>
              <a:latin typeface="Balthazar"/>
              <a:ea typeface="Balthazar"/>
              <a:cs typeface="Balthazar"/>
              <a:sym typeface="Balthazar"/>
            </a:endParaRPr>
          </a:p>
          <a:p>
            <a:pPr marL="0" marR="0" lvl="0" indent="0" algn="ctr" rtl="0">
              <a:spcBef>
                <a:spcPts val="0"/>
              </a:spcBef>
              <a:spcAft>
                <a:spcPts val="0"/>
              </a:spcAft>
              <a:buNone/>
            </a:pPr>
            <a:br>
              <a:rPr lang="en-US" sz="1600" b="1" i="0" u="none" strike="noStrike" cap="none" dirty="0">
                <a:solidFill>
                  <a:srgbClr val="2F5496"/>
                </a:solidFill>
                <a:latin typeface="Balthazar"/>
                <a:ea typeface="Balthazar"/>
                <a:cs typeface="Balthazar"/>
                <a:sym typeface="Balthazar"/>
              </a:rPr>
            </a:br>
            <a:endParaRPr sz="1600" b="1" i="0" u="none" strike="noStrike" cap="none" dirty="0">
              <a:solidFill>
                <a:srgbClr val="2F5496"/>
              </a:solidFill>
              <a:latin typeface="Balthazar"/>
              <a:ea typeface="Balthazar"/>
              <a:cs typeface="Balthazar"/>
              <a:sym typeface="Balthazar"/>
            </a:endParaRPr>
          </a:p>
          <a:p>
            <a:pPr marL="0" marR="0" lvl="0" indent="0" algn="l" rtl="0">
              <a:spcBef>
                <a:spcPts val="0"/>
              </a:spcBef>
              <a:spcAft>
                <a:spcPts val="0"/>
              </a:spcAft>
              <a:buNone/>
            </a:pPr>
            <a:endParaRPr sz="1800" i="0" dirty="0">
              <a:solidFill>
                <a:schemeClr val="lt1"/>
              </a:solidFill>
              <a:latin typeface="Sorts Mill Goudy"/>
              <a:ea typeface="Sorts Mill Goudy"/>
              <a:cs typeface="Sorts Mill Goudy"/>
              <a:sym typeface="Sorts Mill Goudy"/>
            </a:endParaRPr>
          </a:p>
        </p:txBody>
      </p:sp>
      <p:pic>
        <p:nvPicPr>
          <p:cNvPr id="3" name="Image 2" descr="Instagram Logo PNG Images With Transparent Background">
            <a:hlinkClick r:id="rId5"/>
            <a:extLst>
              <a:ext uri="{FF2B5EF4-FFF2-40B4-BE49-F238E27FC236}">
                <a16:creationId xmlns:a16="http://schemas.microsoft.com/office/drawing/2014/main" id="{C5ED7B08-5202-4AFD-1CB5-DB07504F448E}"/>
              </a:ext>
            </a:extLst>
          </p:cNvPr>
          <p:cNvPicPr>
            <a:picLocks noChangeAspect="1"/>
          </p:cNvPicPr>
          <p:nvPr/>
        </p:nvPicPr>
        <p:blipFill>
          <a:blip r:embed="rId6"/>
          <a:stretch>
            <a:fillRect/>
          </a:stretch>
        </p:blipFill>
        <p:spPr>
          <a:xfrm>
            <a:off x="8525975" y="6040437"/>
            <a:ext cx="507534" cy="505842"/>
          </a:xfrm>
          <a:prstGeom prst="rect">
            <a:avLst/>
          </a:prstGeom>
        </p:spPr>
      </p:pic>
      <p:pic>
        <p:nvPicPr>
          <p:cNvPr id="5" name="Image 4">
            <a:hlinkClick r:id="rId7"/>
            <a:extLst>
              <a:ext uri="{FF2B5EF4-FFF2-40B4-BE49-F238E27FC236}">
                <a16:creationId xmlns:a16="http://schemas.microsoft.com/office/drawing/2014/main" id="{B1BA68C8-DE43-D215-0A9B-B53B5CE56B16}"/>
              </a:ext>
            </a:extLst>
          </p:cNvPr>
          <p:cNvPicPr>
            <a:picLocks noChangeAspect="1"/>
          </p:cNvPicPr>
          <p:nvPr/>
        </p:nvPicPr>
        <p:blipFill>
          <a:blip r:embed="rId8"/>
          <a:stretch>
            <a:fillRect/>
          </a:stretch>
        </p:blipFill>
        <p:spPr>
          <a:xfrm>
            <a:off x="7553110" y="6071713"/>
            <a:ext cx="819613" cy="430617"/>
          </a:xfrm>
          <a:prstGeom prst="rect">
            <a:avLst/>
          </a:prstGeom>
        </p:spPr>
      </p:pic>
      <p:pic>
        <p:nvPicPr>
          <p:cNvPr id="7" name="Image 6">
            <a:hlinkClick r:id="rId9"/>
            <a:extLst>
              <a:ext uri="{FF2B5EF4-FFF2-40B4-BE49-F238E27FC236}">
                <a16:creationId xmlns:a16="http://schemas.microsoft.com/office/drawing/2014/main" id="{4F91D844-5FA0-8BD3-1659-BC78296F260C}"/>
              </a:ext>
            </a:extLst>
          </p:cNvPr>
          <p:cNvPicPr>
            <a:picLocks noChangeAspect="1"/>
          </p:cNvPicPr>
          <p:nvPr/>
        </p:nvPicPr>
        <p:blipFill>
          <a:blip r:embed="rId10"/>
          <a:srcRect r="17469" b="9361"/>
          <a:stretch>
            <a:fillRect/>
          </a:stretch>
        </p:blipFill>
        <p:spPr>
          <a:xfrm>
            <a:off x="9186761" y="5982172"/>
            <a:ext cx="570720" cy="564107"/>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26484</TotalTime>
  <Words>995</Words>
  <Application>Microsoft Office PowerPoint</Application>
  <PresentationFormat>Grand écran</PresentationFormat>
  <Paragraphs>115</Paragraphs>
  <Slides>16</Slides>
  <Notes>7</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16</vt:i4>
      </vt:variant>
    </vt:vector>
  </HeadingPairs>
  <TitlesOfParts>
    <vt:vector size="28" baseType="lpstr">
      <vt:lpstr>Goudy Old Style</vt:lpstr>
      <vt:lpstr>Arial (corps)</vt:lpstr>
      <vt:lpstr>Montserrat</vt:lpstr>
      <vt:lpstr>Calibri</vt:lpstr>
      <vt:lpstr>Calibri CORPS</vt:lpstr>
      <vt:lpstr>Arial corps</vt:lpstr>
      <vt:lpstr>Pinyon Script</vt:lpstr>
      <vt:lpstr>Sorts Mill Goudy</vt:lpstr>
      <vt:lpstr>Arial</vt:lpstr>
      <vt:lpstr>Noto Sans Symbols</vt:lpstr>
      <vt:lpstr>Balthazar</vt:lpstr>
      <vt:lpstr>Thème Office</vt:lpstr>
      <vt:lpstr>Présentation PowerPoint</vt:lpstr>
      <vt:lpstr>Présentation PowerPoint</vt:lpstr>
      <vt:lpstr>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Prochaine collaboration à Barcelonnette:  Soirée Mexicaine à la Villa Lorenzo Sabor a México  </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dc:title>
  <dc:creator>Patricia GARDUNO</dc:creator>
  <cp:lastModifiedBy>KRARIA, Nasser</cp:lastModifiedBy>
  <cp:revision>35</cp:revision>
  <dcterms:created xsi:type="dcterms:W3CDTF">2019-01-17T15:55:47Z</dcterms:created>
  <dcterms:modified xsi:type="dcterms:W3CDTF">2026-09-30T09:53:11Z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cb221a-6e97-4d92-b656-ecf531a71c86_Enabled">
    <vt:lpwstr>true</vt:lpwstr>
  </property>
  <property fmtid="{D5CDD505-2E9C-101B-9397-08002B2CF9AE}" pid="3" name="MSIP_Label_afcb221a-6e97-4d92-b656-ecf531a71c86_SetDate">
    <vt:lpwstr>2025-02-17T13:51:09Z</vt:lpwstr>
  </property>
  <property fmtid="{D5CDD505-2E9C-101B-9397-08002B2CF9AE}" pid="4" name="MSIP_Label_afcb221a-6e97-4d92-b656-ecf531a71c86_Method">
    <vt:lpwstr>Standard</vt:lpwstr>
  </property>
  <property fmtid="{D5CDD505-2E9C-101B-9397-08002B2CF9AE}" pid="5" name="MSIP_Label_afcb221a-6e97-4d92-b656-ecf531a71c86_Name">
    <vt:lpwstr>General</vt:lpwstr>
  </property>
  <property fmtid="{D5CDD505-2E9C-101B-9397-08002B2CF9AE}" pid="6" name="MSIP_Label_afcb221a-6e97-4d92-b656-ecf531a71c86_SiteId">
    <vt:lpwstr>6f2633ea-c60d-4a07-be1c-b5cd19f27133</vt:lpwstr>
  </property>
  <property fmtid="{D5CDD505-2E9C-101B-9397-08002B2CF9AE}" pid="7" name="MSIP_Label_afcb221a-6e97-4d92-b656-ecf531a71c86_ActionId">
    <vt:lpwstr>a0cb09d5-941e-452b-ae94-83fbd0a6bb82</vt:lpwstr>
  </property>
  <property fmtid="{D5CDD505-2E9C-101B-9397-08002B2CF9AE}" pid="8" name="MSIP_Label_afcb221a-6e97-4d92-b656-ecf531a71c86_ContentBits">
    <vt:lpwstr>0</vt:lpwstr>
  </property>
</Properties>
</file>